
<file path=[Content_Types].xml><?xml version="1.0" encoding="utf-8"?>
<Types xmlns="http://schemas.openxmlformats.org/package/2006/content-types">
  <Default Extension="fntdata" ContentType="application/x-fontdat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7" r:id="rId1"/>
  </p:sldMasterIdLst>
  <p:notesMasterIdLst>
    <p:notesMasterId r:id="rId25"/>
  </p:notesMasterIdLst>
  <p:sldIdLst>
    <p:sldId id="2561" r:id="rId2"/>
    <p:sldId id="2562" r:id="rId3"/>
    <p:sldId id="2563" r:id="rId4"/>
    <p:sldId id="2564" r:id="rId5"/>
    <p:sldId id="2565" r:id="rId6"/>
    <p:sldId id="2566" r:id="rId7"/>
    <p:sldId id="2567" r:id="rId8"/>
    <p:sldId id="2568" r:id="rId9"/>
    <p:sldId id="2569" r:id="rId10"/>
    <p:sldId id="2570" r:id="rId11"/>
    <p:sldId id="2571" r:id="rId12"/>
    <p:sldId id="2572" r:id="rId13"/>
    <p:sldId id="2573" r:id="rId14"/>
    <p:sldId id="2574" r:id="rId15"/>
    <p:sldId id="2575" r:id="rId16"/>
    <p:sldId id="2576" r:id="rId17"/>
    <p:sldId id="2577" r:id="rId18"/>
    <p:sldId id="2578" r:id="rId19"/>
    <p:sldId id="2579" r:id="rId20"/>
    <p:sldId id="2580" r:id="rId21"/>
    <p:sldId id="2581" r:id="rId22"/>
    <p:sldId id="2582" r:id="rId23"/>
    <p:sldId id="2583" r:id="rId24"/>
  </p:sldIdLst>
  <p:sldSz cx="12192000" cy="6858000"/>
  <p:notesSz cx="6858000" cy="9144000"/>
  <p:embeddedFontLst>
    <p:embeddedFont>
      <p:font typeface="Poppins Bold" panose="00000800000000000000" pitchFamily="2" charset="-18"/>
      <p:bold r:id="rId26"/>
    </p:embeddedFont>
    <p:embeddedFont>
      <p:font typeface="Poppins Light" panose="00000400000000000000" pitchFamily="2" charset="-18"/>
      <p:regular r:id="rId27"/>
      <p:italic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he Rise of Remote Work: Transforming the Modern Workplace" id="{BB0833BB-D80C-4322-835D-6EF4CC5EF4B2}">
          <p14:sldIdLst>
            <p14:sldId id="2561"/>
            <p14:sldId id="2562"/>
          </p14:sldIdLst>
        </p14:section>
        <p14:section name="Introduction to Remote Work" id="{9F0EFB1E-2171-4335-9EB1-0736126910E9}">
          <p14:sldIdLst>
            <p14:sldId id="2563"/>
            <p14:sldId id="2564"/>
            <p14:sldId id="2565"/>
            <p14:sldId id="2566"/>
          </p14:sldIdLst>
        </p14:section>
        <p14:section name="Technological Advancements Enabling Remote Work" id="{8A15984D-A502-48FE-B50D-AA0FB96832E5}">
          <p14:sldIdLst>
            <p14:sldId id="2567"/>
            <p14:sldId id="2568"/>
            <p14:sldId id="2569"/>
            <p14:sldId id="2570"/>
          </p14:sldIdLst>
        </p14:section>
        <p14:section name="Benefits of Remote Work" id="{45AAF708-7316-4BF7-8339-F5B6534CAE6F}">
          <p14:sldIdLst>
            <p14:sldId id="2571"/>
            <p14:sldId id="2572"/>
            <p14:sldId id="2573"/>
            <p14:sldId id="2574"/>
          </p14:sldIdLst>
        </p14:section>
        <p14:section name="Challenges and Solutions in Remote Work" id="{B758562B-AFF0-4438-9B78-8AFC8385D4E1}">
          <p14:sldIdLst>
            <p14:sldId id="2575"/>
            <p14:sldId id="2576"/>
            <p14:sldId id="2577"/>
            <p14:sldId id="2578"/>
          </p14:sldIdLst>
        </p14:section>
        <p14:section name="The Future of Remote Work" id="{821577E5-7ABE-47D6-8416-BC3BA50EF01B}">
          <p14:sldIdLst>
            <p14:sldId id="2579"/>
            <p14:sldId id="2580"/>
            <p14:sldId id="2581"/>
            <p14:sldId id="2582"/>
          </p14:sldIdLst>
        </p14:section>
        <p14:section name="Conclusion" id="{95F45D1A-E186-43BD-844A-AF6E8ECD1B95}">
          <p14:sldIdLst>
            <p14:sldId id="2583"/>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4660"/>
  </p:normalViewPr>
  <p:slideViewPr>
    <p:cSldViewPr snapToGrid="0">
      <p:cViewPr>
        <p:scale>
          <a:sx n="100" d="100"/>
          <a:sy n="100" d="100"/>
        </p:scale>
        <p:origin x="365" y="389"/>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image" Target="../media/image7.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image" Target="../media/image7.jpeg"/></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68BC254-FDC5-4A7B-B576-4E2AA250C451}" type="doc">
      <dgm:prSet loTypeId="urn:microsoft.com/office/officeart/2024/3/layout/verticalVisualTextBlock1" loCatId="Picture" qsTypeId="urn:microsoft.com/office/officeart/2005/8/quickstyle/simple4" qsCatId="simple" csTypeId="urn:microsoft.com/office/officeart/2005/8/colors/accent0_1" csCatId="mainScheme" phldr="1"/>
      <dgm:spPr/>
      <dgm:t>
        <a:bodyPr/>
        <a:lstStyle/>
        <a:p>
          <a:endParaRPr lang="en-US"/>
        </a:p>
      </dgm:t>
    </dgm:pt>
    <dgm:pt modelId="{9B917F57-2F3A-4869-A829-814AA5D8309A}">
      <dgm:prSet/>
      <dgm:spPr/>
      <dgm:t>
        <a:bodyPr/>
        <a:lstStyle/>
        <a:p>
          <a:pPr>
            <a:lnSpc>
              <a:spcPct val="100000"/>
            </a:lnSpc>
            <a:defRPr b="1"/>
          </a:pPr>
          <a:r>
            <a:rPr lang="en-US"/>
            <a:t>Seamless Document Access</a:t>
          </a:r>
        </a:p>
      </dgm:t>
    </dgm:pt>
    <dgm:pt modelId="{EA5E9C1B-CB5B-4C24-8051-D468F0B83938}" type="parTrans" cxnId="{23EB30BE-0181-4BEE-A9EB-E7360617F8EC}">
      <dgm:prSet/>
      <dgm:spPr/>
      <dgm:t>
        <a:bodyPr/>
        <a:lstStyle/>
        <a:p>
          <a:endParaRPr lang="en-US"/>
        </a:p>
      </dgm:t>
    </dgm:pt>
    <dgm:pt modelId="{8A43EC38-0A83-4B14-BF9D-6B412AB3EDA5}" type="sibTrans" cxnId="{23EB30BE-0181-4BEE-A9EB-E7360617F8EC}">
      <dgm:prSet/>
      <dgm:spPr/>
      <dgm:t>
        <a:bodyPr/>
        <a:lstStyle/>
        <a:p>
          <a:pPr>
            <a:lnSpc>
              <a:spcPct val="100000"/>
            </a:lnSpc>
            <a:defRPr b="1"/>
          </a:pPr>
          <a:endParaRPr lang="en-US"/>
        </a:p>
      </dgm:t>
    </dgm:pt>
    <dgm:pt modelId="{64495B20-873F-4D3D-8259-4756332E16B8}">
      <dgm:prSet/>
      <dgm:spPr/>
      <dgm:t>
        <a:bodyPr/>
        <a:lstStyle/>
        <a:p>
          <a:pPr>
            <a:lnSpc>
              <a:spcPct val="100000"/>
            </a:lnSpc>
          </a:pPr>
          <a:r>
            <a:rPr lang="en-US"/>
            <a:t>Cloud computing allows users to access documents and projects from anywhere, enhancing productivity and flexibility.</a:t>
          </a:r>
        </a:p>
      </dgm:t>
    </dgm:pt>
    <dgm:pt modelId="{FB6CF40F-E463-4529-A8C6-9604C724D785}" type="parTrans" cxnId="{FE7182CD-02E3-41C6-A07A-136705EDBAA4}">
      <dgm:prSet/>
      <dgm:spPr/>
      <dgm:t>
        <a:bodyPr/>
        <a:lstStyle/>
        <a:p>
          <a:endParaRPr lang="en-US"/>
        </a:p>
      </dgm:t>
    </dgm:pt>
    <dgm:pt modelId="{5040AA0A-31B4-476B-B0CC-50C5DEA07198}" type="sibTrans" cxnId="{FE7182CD-02E3-41C6-A07A-136705EDBAA4}">
      <dgm:prSet/>
      <dgm:spPr/>
      <dgm:t>
        <a:bodyPr/>
        <a:lstStyle/>
        <a:p>
          <a:endParaRPr lang="en-US"/>
        </a:p>
      </dgm:t>
    </dgm:pt>
    <dgm:pt modelId="{C06893D7-6DB0-47A8-92E0-4CE6FF1B77F5}">
      <dgm:prSet/>
      <dgm:spPr/>
      <dgm:t>
        <a:bodyPr/>
        <a:lstStyle/>
        <a:p>
          <a:pPr>
            <a:lnSpc>
              <a:spcPct val="100000"/>
            </a:lnSpc>
            <a:defRPr b="1"/>
          </a:pPr>
          <a:r>
            <a:rPr lang="en-US"/>
            <a:t>Real-Time Collaboration</a:t>
          </a:r>
        </a:p>
      </dgm:t>
    </dgm:pt>
    <dgm:pt modelId="{9AF40A61-E507-4669-825F-E74AC86CABBD}" type="parTrans" cxnId="{C5114760-2BA9-4001-811C-07F26E00D75D}">
      <dgm:prSet/>
      <dgm:spPr/>
      <dgm:t>
        <a:bodyPr/>
        <a:lstStyle/>
        <a:p>
          <a:endParaRPr lang="en-US"/>
        </a:p>
      </dgm:t>
    </dgm:pt>
    <dgm:pt modelId="{187EDB35-D657-4B6E-BFD0-4A51856EB0E4}" type="sibTrans" cxnId="{C5114760-2BA9-4001-811C-07F26E00D75D}">
      <dgm:prSet/>
      <dgm:spPr/>
      <dgm:t>
        <a:bodyPr/>
        <a:lstStyle/>
        <a:p>
          <a:pPr>
            <a:lnSpc>
              <a:spcPct val="100000"/>
            </a:lnSpc>
            <a:defRPr b="1"/>
          </a:pPr>
          <a:endParaRPr lang="en-US"/>
        </a:p>
      </dgm:t>
    </dgm:pt>
    <dgm:pt modelId="{47E9EEAC-C878-46FD-9CB0-ADC2690A3304}">
      <dgm:prSet/>
      <dgm:spPr/>
      <dgm:t>
        <a:bodyPr/>
        <a:lstStyle/>
        <a:p>
          <a:pPr>
            <a:lnSpc>
              <a:spcPct val="100000"/>
            </a:lnSpc>
          </a:pPr>
          <a:r>
            <a:rPr lang="en-US"/>
            <a:t>Collaboration software enables teams to work together in real-time, regardless of their physical locations, fostering teamwork and efficiency.</a:t>
          </a:r>
        </a:p>
      </dgm:t>
    </dgm:pt>
    <dgm:pt modelId="{3D74D7F6-4BBC-4DC7-BF13-6ED676D399F4}" type="parTrans" cxnId="{E45B0701-0055-4D07-B018-5C52F24FF799}">
      <dgm:prSet/>
      <dgm:spPr/>
      <dgm:t>
        <a:bodyPr/>
        <a:lstStyle/>
        <a:p>
          <a:endParaRPr lang="en-US"/>
        </a:p>
      </dgm:t>
    </dgm:pt>
    <dgm:pt modelId="{686E1F52-221B-4E9B-89E0-7A12BD8F4E45}" type="sibTrans" cxnId="{E45B0701-0055-4D07-B018-5C52F24FF799}">
      <dgm:prSet/>
      <dgm:spPr/>
      <dgm:t>
        <a:bodyPr/>
        <a:lstStyle/>
        <a:p>
          <a:endParaRPr lang="en-US"/>
        </a:p>
      </dgm:t>
    </dgm:pt>
    <dgm:pt modelId="{41FEA896-A860-4610-8720-7CAD99BA12EC}">
      <dgm:prSet/>
      <dgm:spPr/>
      <dgm:t>
        <a:bodyPr/>
        <a:lstStyle/>
        <a:p>
          <a:pPr>
            <a:lnSpc>
              <a:spcPct val="100000"/>
            </a:lnSpc>
            <a:defRPr b="1"/>
          </a:pPr>
          <a:r>
            <a:rPr lang="en-US"/>
            <a:t>Project Management Tools</a:t>
          </a:r>
        </a:p>
      </dgm:t>
    </dgm:pt>
    <dgm:pt modelId="{391CC622-3B23-4E55-817E-420593F0C88F}" type="parTrans" cxnId="{01B29519-2BE3-402D-A8BE-B2A0E4B4E7EE}">
      <dgm:prSet/>
      <dgm:spPr/>
      <dgm:t>
        <a:bodyPr/>
        <a:lstStyle/>
        <a:p>
          <a:endParaRPr lang="en-US"/>
        </a:p>
      </dgm:t>
    </dgm:pt>
    <dgm:pt modelId="{5C774E2E-74F1-4B5A-90FD-C27E128018BF}" type="sibTrans" cxnId="{01B29519-2BE3-402D-A8BE-B2A0E4B4E7EE}">
      <dgm:prSet/>
      <dgm:spPr/>
      <dgm:t>
        <a:bodyPr/>
        <a:lstStyle/>
        <a:p>
          <a:endParaRPr lang="en-US"/>
        </a:p>
      </dgm:t>
    </dgm:pt>
    <dgm:pt modelId="{7422B7F4-5A51-4424-81AF-3CDFCE94F484}">
      <dgm:prSet/>
      <dgm:spPr/>
      <dgm:t>
        <a:bodyPr/>
        <a:lstStyle/>
        <a:p>
          <a:pPr>
            <a:lnSpc>
              <a:spcPct val="100000"/>
            </a:lnSpc>
          </a:pPr>
          <a:r>
            <a:rPr lang="en-US"/>
            <a:t>These tools help manage tasks, track progress, and ensure that all team members are aligned toward common goals.</a:t>
          </a:r>
        </a:p>
      </dgm:t>
    </dgm:pt>
    <dgm:pt modelId="{DA0B274F-8335-406A-AB3F-5635288365C0}" type="parTrans" cxnId="{7909787B-6242-47ED-B6EC-6B9AB6EF6BB6}">
      <dgm:prSet/>
      <dgm:spPr/>
      <dgm:t>
        <a:bodyPr/>
        <a:lstStyle/>
        <a:p>
          <a:endParaRPr lang="en-US"/>
        </a:p>
      </dgm:t>
    </dgm:pt>
    <dgm:pt modelId="{9B437490-4126-49B3-A069-89DC5812ED66}" type="sibTrans" cxnId="{7909787B-6242-47ED-B6EC-6B9AB6EF6BB6}">
      <dgm:prSet/>
      <dgm:spPr/>
      <dgm:t>
        <a:bodyPr/>
        <a:lstStyle/>
        <a:p>
          <a:endParaRPr lang="en-US"/>
        </a:p>
      </dgm:t>
    </dgm:pt>
    <dgm:pt modelId="{125F5E15-4180-41FD-A7EB-A99FC83CA66D}" type="pres">
      <dgm:prSet presAssocID="{568BC254-FDC5-4A7B-B576-4E2AA250C451}" presName="Root" presStyleCnt="0">
        <dgm:presLayoutVars>
          <dgm:dir/>
          <dgm:resizeHandles val="exact"/>
        </dgm:presLayoutVars>
      </dgm:prSet>
      <dgm:spPr/>
    </dgm:pt>
    <dgm:pt modelId="{61102CBC-69A3-43F1-8A7D-1B39A94799F2}" type="pres">
      <dgm:prSet presAssocID="{9B917F57-2F3A-4869-A829-814AA5D8309A}" presName="Composite" presStyleCnt="0"/>
      <dgm:spPr/>
    </dgm:pt>
    <dgm:pt modelId="{2F66BD4C-937B-4EE3-9FEA-E998390D50D5}" type="pres">
      <dgm:prSet presAssocID="{9B917F57-2F3A-4869-A829-814AA5D8309A}" presName="Picture"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l="29174" r="4076" b="-1"/>
          <a:stretch/>
        </a:blipFill>
      </dgm:spPr>
      <dgm:extLst>
        <a:ext uri="{E40237B7-FDA0-4F09-8148-C483321AD2D9}">
          <dgm14:cNvPr xmlns:dgm14="http://schemas.microsoft.com/office/drawing/2010/diagram" id="0" name="" descr="Cropped image of a businessman hand transferring file from another drawn phone on chalkboard."/>
        </a:ext>
      </dgm:extLst>
    </dgm:pt>
    <dgm:pt modelId="{C08604EF-4408-46C1-9363-18A75CE29AEC}" type="pres">
      <dgm:prSet presAssocID="{9B917F57-2F3A-4869-A829-814AA5D8309A}" presName="Subtitle" presStyleLbl="revTx" presStyleIdx="0" presStyleCnt="6">
        <dgm:presLayoutVars>
          <dgm:chMax val="0"/>
          <dgm:bulletEnabled/>
        </dgm:presLayoutVars>
      </dgm:prSet>
      <dgm:spPr/>
    </dgm:pt>
    <dgm:pt modelId="{98D063AF-4A18-462B-BC08-818F6CBE386E}" type="pres">
      <dgm:prSet presAssocID="{9B917F57-2F3A-4869-A829-814AA5D8309A}" presName="Description" presStyleLbl="revTx" presStyleIdx="1" presStyleCnt="6">
        <dgm:presLayoutVars>
          <dgm:bulletEnabled/>
        </dgm:presLayoutVars>
      </dgm:prSet>
      <dgm:spPr/>
    </dgm:pt>
    <dgm:pt modelId="{B0BE1B77-45AB-4E1B-8ACE-3B4904A06854}" type="pres">
      <dgm:prSet presAssocID="{8A43EC38-0A83-4B14-BF9D-6B412AB3EDA5}" presName="sibTrans" presStyleLbl="sibTrans2D1" presStyleIdx="0" presStyleCnt="0"/>
      <dgm:spPr/>
    </dgm:pt>
    <dgm:pt modelId="{48C38A40-42E9-4F53-9E0A-3CC8C2B3B0B0}" type="pres">
      <dgm:prSet presAssocID="{C06893D7-6DB0-47A8-92E0-4CE6FF1B77F5}" presName="Composite" presStyleCnt="0"/>
      <dgm:spPr/>
    </dgm:pt>
    <dgm:pt modelId="{CF08AE1B-B589-41FE-8789-3A6C9869E920}" type="pres">
      <dgm:prSet presAssocID="{C06893D7-6DB0-47A8-92E0-4CE6FF1B77F5}" presName="Picture"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l="19097" r="14152" b="-1"/>
          <a:stretch/>
        </a:blipFill>
      </dgm:spPr>
      <dgm:extLst>
        <a:ext uri="{E40237B7-FDA0-4F09-8148-C483321AD2D9}">
          <dgm14:cNvPr xmlns:dgm14="http://schemas.microsoft.com/office/drawing/2010/diagram" id="0" name="" descr="People in a video call"/>
        </a:ext>
      </dgm:extLst>
    </dgm:pt>
    <dgm:pt modelId="{9315E4B8-C983-4F60-BEFB-2F88F2806BE0}" type="pres">
      <dgm:prSet presAssocID="{C06893D7-6DB0-47A8-92E0-4CE6FF1B77F5}" presName="Subtitle" presStyleLbl="revTx" presStyleIdx="2" presStyleCnt="6">
        <dgm:presLayoutVars>
          <dgm:chMax val="0"/>
          <dgm:bulletEnabled/>
        </dgm:presLayoutVars>
      </dgm:prSet>
      <dgm:spPr/>
    </dgm:pt>
    <dgm:pt modelId="{6E738530-CBAF-452C-8AC5-B2C1FBB15C54}" type="pres">
      <dgm:prSet presAssocID="{C06893D7-6DB0-47A8-92E0-4CE6FF1B77F5}" presName="Description" presStyleLbl="revTx" presStyleIdx="3" presStyleCnt="6">
        <dgm:presLayoutVars>
          <dgm:bulletEnabled/>
        </dgm:presLayoutVars>
      </dgm:prSet>
      <dgm:spPr/>
    </dgm:pt>
    <dgm:pt modelId="{806402DE-CEF6-4164-811B-88BA800543F6}" type="pres">
      <dgm:prSet presAssocID="{187EDB35-D657-4B6E-BFD0-4A51856EB0E4}" presName="sibTrans" presStyleLbl="sibTrans2D1" presStyleIdx="0" presStyleCnt="0"/>
      <dgm:spPr/>
    </dgm:pt>
    <dgm:pt modelId="{F60BD1F0-86FB-44FE-B2AF-760FB40F114E}" type="pres">
      <dgm:prSet presAssocID="{41FEA896-A860-4610-8720-7CAD99BA12EC}" presName="Composite" presStyleCnt="0"/>
      <dgm:spPr/>
    </dgm:pt>
    <dgm:pt modelId="{BE133E52-003E-4746-91C9-71C2013BBD56}" type="pres">
      <dgm:prSet presAssocID="{41FEA896-A860-4610-8720-7CAD99BA12EC}" presName="Picture"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l="7901" r="17104" b="7"/>
          <a:stretch/>
        </a:blipFill>
      </dgm:spPr>
      <dgm:extLst>
        <a:ext uri="{E40237B7-FDA0-4F09-8148-C483321AD2D9}">
          <dgm14:cNvPr xmlns:dgm14="http://schemas.microsoft.com/office/drawing/2010/diagram" id="0" name="" descr="Credit score report"/>
        </a:ext>
      </dgm:extLst>
    </dgm:pt>
    <dgm:pt modelId="{A431ACF2-57F9-4E39-967D-76DD6E57E8EC}" type="pres">
      <dgm:prSet presAssocID="{41FEA896-A860-4610-8720-7CAD99BA12EC}" presName="Subtitle" presStyleLbl="revTx" presStyleIdx="4" presStyleCnt="6">
        <dgm:presLayoutVars>
          <dgm:chMax val="0"/>
          <dgm:bulletEnabled/>
        </dgm:presLayoutVars>
      </dgm:prSet>
      <dgm:spPr/>
    </dgm:pt>
    <dgm:pt modelId="{0FD86EE3-510A-46BC-8676-0887C699936F}" type="pres">
      <dgm:prSet presAssocID="{41FEA896-A860-4610-8720-7CAD99BA12EC}" presName="Description" presStyleLbl="revTx" presStyleIdx="5" presStyleCnt="6">
        <dgm:presLayoutVars>
          <dgm:bulletEnabled/>
        </dgm:presLayoutVars>
      </dgm:prSet>
      <dgm:spPr/>
    </dgm:pt>
  </dgm:ptLst>
  <dgm:cxnLst>
    <dgm:cxn modelId="{E45B0701-0055-4D07-B018-5C52F24FF799}" srcId="{C06893D7-6DB0-47A8-92E0-4CE6FF1B77F5}" destId="{47E9EEAC-C878-46FD-9CB0-ADC2690A3304}" srcOrd="0" destOrd="0" parTransId="{3D74D7F6-4BBC-4DC7-BF13-6ED676D399F4}" sibTransId="{686E1F52-221B-4E9B-89E0-7A12BD8F4E45}"/>
    <dgm:cxn modelId="{1E44A806-F44E-4180-AA6D-7D0B54791B99}" type="presOf" srcId="{187EDB35-D657-4B6E-BFD0-4A51856EB0E4}" destId="{806402DE-CEF6-4164-811B-88BA800543F6}" srcOrd="0" destOrd="0" presId="urn:microsoft.com/office/officeart/2024/3/layout/verticalVisualTextBlock1"/>
    <dgm:cxn modelId="{2FD88F17-0EF8-4F2E-B588-52B9C5490D67}" type="presOf" srcId="{41FEA896-A860-4610-8720-7CAD99BA12EC}" destId="{A431ACF2-57F9-4E39-967D-76DD6E57E8EC}" srcOrd="0" destOrd="0" presId="urn:microsoft.com/office/officeart/2024/3/layout/verticalVisualTextBlock1"/>
    <dgm:cxn modelId="{01B29519-2BE3-402D-A8BE-B2A0E4B4E7EE}" srcId="{568BC254-FDC5-4A7B-B576-4E2AA250C451}" destId="{41FEA896-A860-4610-8720-7CAD99BA12EC}" srcOrd="2" destOrd="0" parTransId="{391CC622-3B23-4E55-817E-420593F0C88F}" sibTransId="{5C774E2E-74F1-4B5A-90FD-C27E128018BF}"/>
    <dgm:cxn modelId="{3E89AB20-432A-4A33-A47E-9B9E9FD7B347}" type="presOf" srcId="{9B917F57-2F3A-4869-A829-814AA5D8309A}" destId="{C08604EF-4408-46C1-9363-18A75CE29AEC}" srcOrd="0" destOrd="0" presId="urn:microsoft.com/office/officeart/2024/3/layout/verticalVisualTextBlock1"/>
    <dgm:cxn modelId="{5CCC1A22-B7BA-4A4C-B9B9-6724951CE6B8}" type="presOf" srcId="{8A43EC38-0A83-4B14-BF9D-6B412AB3EDA5}" destId="{B0BE1B77-45AB-4E1B-8ACE-3B4904A06854}" srcOrd="0" destOrd="0" presId="urn:microsoft.com/office/officeart/2024/3/layout/verticalVisualTextBlock1"/>
    <dgm:cxn modelId="{CCB07437-A689-4023-BB4A-039C91C247B1}" type="presOf" srcId="{7422B7F4-5A51-4424-81AF-3CDFCE94F484}" destId="{0FD86EE3-510A-46BC-8676-0887C699936F}" srcOrd="0" destOrd="0" presId="urn:microsoft.com/office/officeart/2024/3/layout/verticalVisualTextBlock1"/>
    <dgm:cxn modelId="{C5114760-2BA9-4001-811C-07F26E00D75D}" srcId="{568BC254-FDC5-4A7B-B576-4E2AA250C451}" destId="{C06893D7-6DB0-47A8-92E0-4CE6FF1B77F5}" srcOrd="1" destOrd="0" parTransId="{9AF40A61-E507-4669-825F-E74AC86CABBD}" sibTransId="{187EDB35-D657-4B6E-BFD0-4A51856EB0E4}"/>
    <dgm:cxn modelId="{1F870F53-2EE9-4AF2-AA9A-C8151CBC411A}" type="presOf" srcId="{C06893D7-6DB0-47A8-92E0-4CE6FF1B77F5}" destId="{9315E4B8-C983-4F60-BEFB-2F88F2806BE0}" srcOrd="0" destOrd="0" presId="urn:microsoft.com/office/officeart/2024/3/layout/verticalVisualTextBlock1"/>
    <dgm:cxn modelId="{7909787B-6242-47ED-B6EC-6B9AB6EF6BB6}" srcId="{41FEA896-A860-4610-8720-7CAD99BA12EC}" destId="{7422B7F4-5A51-4424-81AF-3CDFCE94F484}" srcOrd="0" destOrd="0" parTransId="{DA0B274F-8335-406A-AB3F-5635288365C0}" sibTransId="{9B437490-4126-49B3-A069-89DC5812ED66}"/>
    <dgm:cxn modelId="{A98C808E-4DB3-4CD8-A927-D8B7E23DE62A}" type="presOf" srcId="{64495B20-873F-4D3D-8259-4756332E16B8}" destId="{98D063AF-4A18-462B-BC08-818F6CBE386E}" srcOrd="0" destOrd="0" presId="urn:microsoft.com/office/officeart/2024/3/layout/verticalVisualTextBlock1"/>
    <dgm:cxn modelId="{677CBAB1-30F6-4984-8499-983E4F245BB5}" type="presOf" srcId="{47E9EEAC-C878-46FD-9CB0-ADC2690A3304}" destId="{6E738530-CBAF-452C-8AC5-B2C1FBB15C54}" srcOrd="0" destOrd="0" presId="urn:microsoft.com/office/officeart/2024/3/layout/verticalVisualTextBlock1"/>
    <dgm:cxn modelId="{23EB30BE-0181-4BEE-A9EB-E7360617F8EC}" srcId="{568BC254-FDC5-4A7B-B576-4E2AA250C451}" destId="{9B917F57-2F3A-4869-A829-814AA5D8309A}" srcOrd="0" destOrd="0" parTransId="{EA5E9C1B-CB5B-4C24-8051-D468F0B83938}" sibTransId="{8A43EC38-0A83-4B14-BF9D-6B412AB3EDA5}"/>
    <dgm:cxn modelId="{FE7182CD-02E3-41C6-A07A-136705EDBAA4}" srcId="{9B917F57-2F3A-4869-A829-814AA5D8309A}" destId="{64495B20-873F-4D3D-8259-4756332E16B8}" srcOrd="0" destOrd="0" parTransId="{FB6CF40F-E463-4529-A8C6-9604C724D785}" sibTransId="{5040AA0A-31B4-476B-B0CC-50C5DEA07198}"/>
    <dgm:cxn modelId="{AE13A2F9-C3D2-43A9-AB40-22C8E56F2149}" type="presOf" srcId="{568BC254-FDC5-4A7B-B576-4E2AA250C451}" destId="{125F5E15-4180-41FD-A7EB-A99FC83CA66D}" srcOrd="0" destOrd="0" presId="urn:microsoft.com/office/officeart/2024/3/layout/verticalVisualTextBlock1"/>
    <dgm:cxn modelId="{B110FAEF-EDF0-4BE5-9C0D-A0FE8DA7BC6A}" type="presParOf" srcId="{125F5E15-4180-41FD-A7EB-A99FC83CA66D}" destId="{61102CBC-69A3-43F1-8A7D-1B39A94799F2}" srcOrd="0" destOrd="0" presId="urn:microsoft.com/office/officeart/2024/3/layout/verticalVisualTextBlock1"/>
    <dgm:cxn modelId="{BFE802BF-63ED-40C1-A2B5-A161846B3349}" type="presParOf" srcId="{61102CBC-69A3-43F1-8A7D-1B39A94799F2}" destId="{2F66BD4C-937B-4EE3-9FEA-E998390D50D5}" srcOrd="0" destOrd="0" presId="urn:microsoft.com/office/officeart/2024/3/layout/verticalVisualTextBlock1"/>
    <dgm:cxn modelId="{761C86ED-2FDB-4694-9772-BABAD5BF0D24}" type="presParOf" srcId="{61102CBC-69A3-43F1-8A7D-1B39A94799F2}" destId="{C08604EF-4408-46C1-9363-18A75CE29AEC}" srcOrd="1" destOrd="0" presId="urn:microsoft.com/office/officeart/2024/3/layout/verticalVisualTextBlock1"/>
    <dgm:cxn modelId="{03801DC4-DEFA-4FA1-90C8-C09359718B0F}" type="presParOf" srcId="{61102CBC-69A3-43F1-8A7D-1B39A94799F2}" destId="{98D063AF-4A18-462B-BC08-818F6CBE386E}" srcOrd="2" destOrd="0" presId="urn:microsoft.com/office/officeart/2024/3/layout/verticalVisualTextBlock1"/>
    <dgm:cxn modelId="{22BFE327-ED75-41C0-8E0B-2F509784B8A9}" type="presParOf" srcId="{125F5E15-4180-41FD-A7EB-A99FC83CA66D}" destId="{B0BE1B77-45AB-4E1B-8ACE-3B4904A06854}" srcOrd="1" destOrd="0" presId="urn:microsoft.com/office/officeart/2024/3/layout/verticalVisualTextBlock1"/>
    <dgm:cxn modelId="{DE5EA7B4-5651-4EE5-83A4-467E3D933F6D}" type="presParOf" srcId="{125F5E15-4180-41FD-A7EB-A99FC83CA66D}" destId="{48C38A40-42E9-4F53-9E0A-3CC8C2B3B0B0}" srcOrd="2" destOrd="0" presId="urn:microsoft.com/office/officeart/2024/3/layout/verticalVisualTextBlock1"/>
    <dgm:cxn modelId="{705E11DA-7C96-45D2-8A08-675C170463DB}" type="presParOf" srcId="{48C38A40-42E9-4F53-9E0A-3CC8C2B3B0B0}" destId="{CF08AE1B-B589-41FE-8789-3A6C9869E920}" srcOrd="0" destOrd="0" presId="urn:microsoft.com/office/officeart/2024/3/layout/verticalVisualTextBlock1"/>
    <dgm:cxn modelId="{57452801-6FD0-4708-BA7F-24300611532B}" type="presParOf" srcId="{48C38A40-42E9-4F53-9E0A-3CC8C2B3B0B0}" destId="{9315E4B8-C983-4F60-BEFB-2F88F2806BE0}" srcOrd="1" destOrd="0" presId="urn:microsoft.com/office/officeart/2024/3/layout/verticalVisualTextBlock1"/>
    <dgm:cxn modelId="{D58DDFE9-D5E8-471F-B4C9-54321E97957B}" type="presParOf" srcId="{48C38A40-42E9-4F53-9E0A-3CC8C2B3B0B0}" destId="{6E738530-CBAF-452C-8AC5-B2C1FBB15C54}" srcOrd="2" destOrd="0" presId="urn:microsoft.com/office/officeart/2024/3/layout/verticalVisualTextBlock1"/>
    <dgm:cxn modelId="{9F9A0DBD-4BE4-4673-A4E8-0F122B316AE2}" type="presParOf" srcId="{125F5E15-4180-41FD-A7EB-A99FC83CA66D}" destId="{806402DE-CEF6-4164-811B-88BA800543F6}" srcOrd="3" destOrd="0" presId="urn:microsoft.com/office/officeart/2024/3/layout/verticalVisualTextBlock1"/>
    <dgm:cxn modelId="{65169839-5497-4607-85D5-9C7464BB3A4C}" type="presParOf" srcId="{125F5E15-4180-41FD-A7EB-A99FC83CA66D}" destId="{F60BD1F0-86FB-44FE-B2AF-760FB40F114E}" srcOrd="4" destOrd="0" presId="urn:microsoft.com/office/officeart/2024/3/layout/verticalVisualTextBlock1"/>
    <dgm:cxn modelId="{9EB89FEC-C42C-4C43-B870-5EB95A90E7D6}" type="presParOf" srcId="{F60BD1F0-86FB-44FE-B2AF-760FB40F114E}" destId="{BE133E52-003E-4746-91C9-71C2013BBD56}" srcOrd="0" destOrd="0" presId="urn:microsoft.com/office/officeart/2024/3/layout/verticalVisualTextBlock1"/>
    <dgm:cxn modelId="{8BFFFD66-B466-4D24-A667-FBF90C320403}" type="presParOf" srcId="{F60BD1F0-86FB-44FE-B2AF-760FB40F114E}" destId="{A431ACF2-57F9-4E39-967D-76DD6E57E8EC}" srcOrd="1" destOrd="0" presId="urn:microsoft.com/office/officeart/2024/3/layout/verticalVisualTextBlock1"/>
    <dgm:cxn modelId="{56FB03AD-9961-46BF-A71F-9621B81B00B0}" type="presParOf" srcId="{F60BD1F0-86FB-44FE-B2AF-760FB40F114E}" destId="{0FD86EE3-510A-46BC-8676-0887C699936F}" srcOrd="2" destOrd="0" presId="urn:microsoft.com/office/officeart/2024/3/layout/verticalVisualTextBlock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1FA0EDA-D8CD-4271-B64B-78085C38D3E9}" type="doc">
      <dgm:prSet loTypeId="urn:microsoft.com/office/officeart/2024/3/layout/hArchList1" loCatId="List" qsTypeId="urn:microsoft.com/office/officeart/2005/8/quickstyle/simple1" qsCatId="simple" csTypeId="urn:microsoft.com/office/officeart/2005/8/colors/accent1_2" csCatId="accent1" phldr="1"/>
      <dgm:spPr/>
      <dgm:t>
        <a:bodyPr/>
        <a:lstStyle/>
        <a:p>
          <a:endParaRPr lang="en-US"/>
        </a:p>
      </dgm:t>
    </dgm:pt>
    <dgm:pt modelId="{E307F3CC-9F8B-4631-B691-DB869B0C1276}">
      <dgm:prSet/>
      <dgm:spPr/>
      <dgm:t>
        <a:bodyPr/>
        <a:lstStyle/>
        <a:p>
          <a:pPr>
            <a:lnSpc>
              <a:spcPct val="100000"/>
            </a:lnSpc>
            <a:defRPr b="1"/>
          </a:pPr>
          <a:r>
            <a:rPr lang="en-US" b="0"/>
            <a:t>Transformative Impact of Remote Work</a:t>
          </a:r>
          <a:endParaRPr lang="en-US"/>
        </a:p>
      </dgm:t>
    </dgm:pt>
    <dgm:pt modelId="{B8CE913D-6A1E-4AE1-B31F-E6C96AEE45AC}" type="parTrans" cxnId="{971C23F3-3813-41A5-8129-2CC41025AF6F}">
      <dgm:prSet/>
      <dgm:spPr/>
      <dgm:t>
        <a:bodyPr/>
        <a:lstStyle/>
        <a:p>
          <a:endParaRPr lang="en-US"/>
        </a:p>
      </dgm:t>
    </dgm:pt>
    <dgm:pt modelId="{4A63BFD6-0D27-4206-9F52-94C6DCAE3DBF}" type="sibTrans" cxnId="{971C23F3-3813-41A5-8129-2CC41025AF6F}">
      <dgm:prSet/>
      <dgm:spPr/>
      <dgm:t>
        <a:bodyPr/>
        <a:lstStyle/>
        <a:p>
          <a:pPr>
            <a:lnSpc>
              <a:spcPct val="100000"/>
            </a:lnSpc>
            <a:defRPr b="1"/>
          </a:pPr>
          <a:endParaRPr lang="en-US"/>
        </a:p>
      </dgm:t>
    </dgm:pt>
    <dgm:pt modelId="{E9BA5659-51AC-405B-8583-0AE3D43B4C43}">
      <dgm:prSet/>
      <dgm:spPr/>
      <dgm:t>
        <a:bodyPr/>
        <a:lstStyle/>
        <a:p>
          <a:pPr>
            <a:lnSpc>
              <a:spcPct val="100000"/>
            </a:lnSpc>
          </a:pPr>
          <a:r>
            <a:rPr lang="en-US" b="0"/>
            <a:t>Remote work has significantly changed the dynamics of the workplace, creating new opportunities for flexibility and work-life balance.</a:t>
          </a:r>
          <a:endParaRPr lang="en-US"/>
        </a:p>
      </dgm:t>
    </dgm:pt>
    <dgm:pt modelId="{711FF86D-CA3C-4FBE-9A6A-6BAF7B219B9E}" type="parTrans" cxnId="{230FE42B-7276-4827-A635-0FCA28ED5E13}">
      <dgm:prSet/>
      <dgm:spPr/>
      <dgm:t>
        <a:bodyPr/>
        <a:lstStyle/>
        <a:p>
          <a:endParaRPr lang="en-US"/>
        </a:p>
      </dgm:t>
    </dgm:pt>
    <dgm:pt modelId="{673D75CE-5C5E-435A-B66D-0D5FBA5CF1EF}" type="sibTrans" cxnId="{230FE42B-7276-4827-A635-0FCA28ED5E13}">
      <dgm:prSet/>
      <dgm:spPr/>
      <dgm:t>
        <a:bodyPr/>
        <a:lstStyle/>
        <a:p>
          <a:endParaRPr lang="en-US"/>
        </a:p>
      </dgm:t>
    </dgm:pt>
    <dgm:pt modelId="{E682D469-3E1E-4BD9-944B-8EF73D2E4986}">
      <dgm:prSet/>
      <dgm:spPr/>
      <dgm:t>
        <a:bodyPr/>
        <a:lstStyle/>
        <a:p>
          <a:pPr>
            <a:lnSpc>
              <a:spcPct val="100000"/>
            </a:lnSpc>
            <a:defRPr b="1"/>
          </a:pPr>
          <a:r>
            <a:rPr lang="en-US" b="0"/>
            <a:t>Opportunities for Organizations</a:t>
          </a:r>
          <a:endParaRPr lang="en-US"/>
        </a:p>
      </dgm:t>
    </dgm:pt>
    <dgm:pt modelId="{750F3616-A9A6-46B0-A70B-210A656BD1D4}" type="parTrans" cxnId="{2F2494CF-329D-4D40-95F9-412945E931AA}">
      <dgm:prSet/>
      <dgm:spPr/>
      <dgm:t>
        <a:bodyPr/>
        <a:lstStyle/>
        <a:p>
          <a:endParaRPr lang="en-US"/>
        </a:p>
      </dgm:t>
    </dgm:pt>
    <dgm:pt modelId="{A08F8E79-894B-4173-BFC9-FBD3AA23243B}" type="sibTrans" cxnId="{2F2494CF-329D-4D40-95F9-412945E931AA}">
      <dgm:prSet/>
      <dgm:spPr/>
      <dgm:t>
        <a:bodyPr/>
        <a:lstStyle/>
        <a:p>
          <a:pPr>
            <a:lnSpc>
              <a:spcPct val="100000"/>
            </a:lnSpc>
            <a:defRPr b="1"/>
          </a:pPr>
          <a:endParaRPr lang="en-US"/>
        </a:p>
      </dgm:t>
    </dgm:pt>
    <dgm:pt modelId="{376EE3AB-D836-4808-9C38-14808D556F1D}">
      <dgm:prSet/>
      <dgm:spPr/>
      <dgm:t>
        <a:bodyPr/>
        <a:lstStyle/>
        <a:p>
          <a:pPr>
            <a:lnSpc>
              <a:spcPct val="100000"/>
            </a:lnSpc>
          </a:pPr>
          <a:r>
            <a:rPr lang="en-US" b="0"/>
            <a:t>Organizations can leverage remote work to access a broader talent pool, reduce overhead costs, and enhance employee satisfaction.</a:t>
          </a:r>
          <a:endParaRPr lang="en-US"/>
        </a:p>
      </dgm:t>
    </dgm:pt>
    <dgm:pt modelId="{5FBAB57D-EBE6-4D19-B9A1-3A3FAAB89DE0}" type="parTrans" cxnId="{A7AC30AB-9344-4B12-B2C0-B925E4A5C822}">
      <dgm:prSet/>
      <dgm:spPr/>
      <dgm:t>
        <a:bodyPr/>
        <a:lstStyle/>
        <a:p>
          <a:endParaRPr lang="en-US"/>
        </a:p>
      </dgm:t>
    </dgm:pt>
    <dgm:pt modelId="{28ED2715-093B-450F-95D6-15BB598A3E2C}" type="sibTrans" cxnId="{A7AC30AB-9344-4B12-B2C0-B925E4A5C822}">
      <dgm:prSet/>
      <dgm:spPr/>
      <dgm:t>
        <a:bodyPr/>
        <a:lstStyle/>
        <a:p>
          <a:endParaRPr lang="en-US"/>
        </a:p>
      </dgm:t>
    </dgm:pt>
    <dgm:pt modelId="{8C3E5928-E968-4229-996C-66E4169720AD}">
      <dgm:prSet/>
      <dgm:spPr/>
      <dgm:t>
        <a:bodyPr/>
        <a:lstStyle/>
        <a:p>
          <a:pPr>
            <a:lnSpc>
              <a:spcPct val="100000"/>
            </a:lnSpc>
            <a:defRPr b="1"/>
          </a:pPr>
          <a:r>
            <a:rPr lang="en-US" b="0"/>
            <a:t>Challenges of Remote Work</a:t>
          </a:r>
          <a:endParaRPr lang="en-US"/>
        </a:p>
      </dgm:t>
    </dgm:pt>
    <dgm:pt modelId="{9C3151A5-D2CD-473D-8331-4F8EE6E0D20C}" type="parTrans" cxnId="{5A401307-5541-4ED1-A562-70122DE7E5EA}">
      <dgm:prSet/>
      <dgm:spPr/>
      <dgm:t>
        <a:bodyPr/>
        <a:lstStyle/>
        <a:p>
          <a:endParaRPr lang="en-US"/>
        </a:p>
      </dgm:t>
    </dgm:pt>
    <dgm:pt modelId="{88A1C88D-1F70-4AF0-A6E0-452631D6A493}" type="sibTrans" cxnId="{5A401307-5541-4ED1-A562-70122DE7E5EA}">
      <dgm:prSet/>
      <dgm:spPr/>
      <dgm:t>
        <a:bodyPr/>
        <a:lstStyle/>
        <a:p>
          <a:pPr>
            <a:lnSpc>
              <a:spcPct val="100000"/>
            </a:lnSpc>
            <a:defRPr b="1"/>
          </a:pPr>
          <a:endParaRPr lang="en-US"/>
        </a:p>
      </dgm:t>
    </dgm:pt>
    <dgm:pt modelId="{F0D00861-ECC8-4BE1-8010-C4A791BD1AB8}">
      <dgm:prSet/>
      <dgm:spPr/>
      <dgm:t>
        <a:bodyPr/>
        <a:lstStyle/>
        <a:p>
          <a:pPr>
            <a:lnSpc>
              <a:spcPct val="100000"/>
            </a:lnSpc>
          </a:pPr>
          <a:r>
            <a:rPr lang="en-US" b="0"/>
            <a:t>Despite its advantages, remote work poses challenges such as communication barriers, isolation, and maintaining team cohesion.</a:t>
          </a:r>
          <a:endParaRPr lang="en-US"/>
        </a:p>
      </dgm:t>
    </dgm:pt>
    <dgm:pt modelId="{BFA2B5D8-356C-4912-9E1C-F243E2184503}" type="parTrans" cxnId="{403D80F3-1F3E-4D46-981D-C8F48DA4B9D9}">
      <dgm:prSet/>
      <dgm:spPr/>
      <dgm:t>
        <a:bodyPr/>
        <a:lstStyle/>
        <a:p>
          <a:endParaRPr lang="en-US"/>
        </a:p>
      </dgm:t>
    </dgm:pt>
    <dgm:pt modelId="{E28FF3A0-3CB8-4660-B08A-C1264BB99FB5}" type="sibTrans" cxnId="{403D80F3-1F3E-4D46-981D-C8F48DA4B9D9}">
      <dgm:prSet/>
      <dgm:spPr/>
      <dgm:t>
        <a:bodyPr/>
        <a:lstStyle/>
        <a:p>
          <a:endParaRPr lang="en-US"/>
        </a:p>
      </dgm:t>
    </dgm:pt>
    <dgm:pt modelId="{1F8C8B73-D38A-463E-AD7D-4F1B5B6CF178}">
      <dgm:prSet/>
      <dgm:spPr/>
      <dgm:t>
        <a:bodyPr/>
        <a:lstStyle/>
        <a:p>
          <a:pPr>
            <a:lnSpc>
              <a:spcPct val="100000"/>
            </a:lnSpc>
            <a:defRPr b="1"/>
          </a:pPr>
          <a:r>
            <a:rPr lang="en-US" b="0"/>
            <a:t>Creating Inclusive Work Environments</a:t>
          </a:r>
          <a:endParaRPr lang="en-US"/>
        </a:p>
      </dgm:t>
    </dgm:pt>
    <dgm:pt modelId="{FBAA0CFB-94DC-4302-9C37-AB1C82AE2ECB}" type="parTrans" cxnId="{31354746-C3A6-42D0-A27E-BC122690D4C6}">
      <dgm:prSet/>
      <dgm:spPr/>
      <dgm:t>
        <a:bodyPr/>
        <a:lstStyle/>
        <a:p>
          <a:endParaRPr lang="en-US"/>
        </a:p>
      </dgm:t>
    </dgm:pt>
    <dgm:pt modelId="{B8FCD5CA-223F-41AA-85C8-B7907EF5C64E}" type="sibTrans" cxnId="{31354746-C3A6-42D0-A27E-BC122690D4C6}">
      <dgm:prSet/>
      <dgm:spPr/>
      <dgm:t>
        <a:bodyPr/>
        <a:lstStyle/>
        <a:p>
          <a:endParaRPr lang="en-US"/>
        </a:p>
      </dgm:t>
    </dgm:pt>
    <dgm:pt modelId="{49C59A59-3C09-4AC6-BA9A-AFEDC1030DE3}">
      <dgm:prSet/>
      <dgm:spPr/>
      <dgm:t>
        <a:bodyPr/>
        <a:lstStyle/>
        <a:p>
          <a:pPr>
            <a:lnSpc>
              <a:spcPct val="100000"/>
            </a:lnSpc>
          </a:pPr>
          <a:r>
            <a:rPr lang="en-US" b="0"/>
            <a:t>Organizations must focus on fostering an inclusive culture and providing resources to support remote teams for optimal productivity.</a:t>
          </a:r>
          <a:endParaRPr lang="en-US"/>
        </a:p>
      </dgm:t>
    </dgm:pt>
    <dgm:pt modelId="{A18CA27E-FCB3-4309-B442-5E89A476CBD0}" type="parTrans" cxnId="{B46706D5-5227-45CD-B23D-BFFE79B8D1A0}">
      <dgm:prSet/>
      <dgm:spPr/>
      <dgm:t>
        <a:bodyPr/>
        <a:lstStyle/>
        <a:p>
          <a:endParaRPr lang="en-US"/>
        </a:p>
      </dgm:t>
    </dgm:pt>
    <dgm:pt modelId="{8E594F0F-7E68-46DE-828A-2531B19ED7C6}" type="sibTrans" cxnId="{B46706D5-5227-45CD-B23D-BFFE79B8D1A0}">
      <dgm:prSet/>
      <dgm:spPr/>
      <dgm:t>
        <a:bodyPr/>
        <a:lstStyle/>
        <a:p>
          <a:endParaRPr lang="en-US"/>
        </a:p>
      </dgm:t>
    </dgm:pt>
    <dgm:pt modelId="{69A35BD3-0C8F-4B6F-BABB-F34A4680812C}" type="pres">
      <dgm:prSet presAssocID="{B1FA0EDA-D8CD-4271-B64B-78085C38D3E9}" presName="Name0" presStyleCnt="0">
        <dgm:presLayoutVars>
          <dgm:dir/>
          <dgm:resizeHandles val="exact"/>
        </dgm:presLayoutVars>
      </dgm:prSet>
      <dgm:spPr/>
    </dgm:pt>
    <dgm:pt modelId="{D5249C7A-E2CC-40CA-8A19-49016A33C383}" type="pres">
      <dgm:prSet presAssocID="{E307F3CC-9F8B-4631-B691-DB869B0C1276}" presName="compNode" presStyleCnt="0"/>
      <dgm:spPr/>
    </dgm:pt>
    <dgm:pt modelId="{80D5EF43-B878-4DBA-A6AE-85A78A916CB5}" type="pres">
      <dgm:prSet presAssocID="{E307F3CC-9F8B-4631-B691-DB869B0C1276}" presName="pictRect" presStyleLbl="revTx" presStyleIdx="0" presStyleCnt="8">
        <dgm:presLayoutVars>
          <dgm:chMax val="0"/>
          <dgm:bulletEnabled/>
        </dgm:presLayoutVars>
      </dgm:prSet>
      <dgm:spPr/>
    </dgm:pt>
    <dgm:pt modelId="{921AB057-4E10-4C51-B24F-7D555220F62A}" type="pres">
      <dgm:prSet presAssocID="{E307F3CC-9F8B-4631-B691-DB869B0C1276}" presName="textRect" presStyleLbl="revTx" presStyleIdx="1" presStyleCnt="8">
        <dgm:presLayoutVars>
          <dgm:bulletEnabled/>
        </dgm:presLayoutVars>
      </dgm:prSet>
      <dgm:spPr/>
    </dgm:pt>
    <dgm:pt modelId="{27239F19-3ED2-4A9A-A6BF-3B667FE399F0}" type="pres">
      <dgm:prSet presAssocID="{4A63BFD6-0D27-4206-9F52-94C6DCAE3DBF}" presName="sibTrans" presStyleLbl="sibTrans2D1" presStyleIdx="0" presStyleCnt="0"/>
      <dgm:spPr/>
    </dgm:pt>
    <dgm:pt modelId="{30229BB3-5D3D-48DB-99A9-969A6FBBF778}" type="pres">
      <dgm:prSet presAssocID="{E682D469-3E1E-4BD9-944B-8EF73D2E4986}" presName="compNode" presStyleCnt="0"/>
      <dgm:spPr/>
    </dgm:pt>
    <dgm:pt modelId="{BE893667-CA84-42AA-BBD0-57A0FB29281C}" type="pres">
      <dgm:prSet presAssocID="{E682D469-3E1E-4BD9-944B-8EF73D2E4986}" presName="pictRect" presStyleLbl="revTx" presStyleIdx="2" presStyleCnt="8">
        <dgm:presLayoutVars>
          <dgm:chMax val="0"/>
          <dgm:bulletEnabled/>
        </dgm:presLayoutVars>
      </dgm:prSet>
      <dgm:spPr/>
    </dgm:pt>
    <dgm:pt modelId="{10F5A516-9CD3-4F0D-BD72-72C5EED9DCA8}" type="pres">
      <dgm:prSet presAssocID="{E682D469-3E1E-4BD9-944B-8EF73D2E4986}" presName="textRect" presStyleLbl="revTx" presStyleIdx="3" presStyleCnt="8">
        <dgm:presLayoutVars>
          <dgm:bulletEnabled/>
        </dgm:presLayoutVars>
      </dgm:prSet>
      <dgm:spPr/>
    </dgm:pt>
    <dgm:pt modelId="{D7631E84-9998-4F38-9E97-0F5AAD6B4325}" type="pres">
      <dgm:prSet presAssocID="{A08F8E79-894B-4173-BFC9-FBD3AA23243B}" presName="sibTrans" presStyleLbl="sibTrans2D1" presStyleIdx="0" presStyleCnt="0"/>
      <dgm:spPr/>
    </dgm:pt>
    <dgm:pt modelId="{7D44B380-B9F8-4B06-8FAC-A0C791CB1140}" type="pres">
      <dgm:prSet presAssocID="{8C3E5928-E968-4229-996C-66E4169720AD}" presName="compNode" presStyleCnt="0"/>
      <dgm:spPr/>
    </dgm:pt>
    <dgm:pt modelId="{26C640C7-55CE-4D40-B601-478A823A20FD}" type="pres">
      <dgm:prSet presAssocID="{8C3E5928-E968-4229-996C-66E4169720AD}" presName="pictRect" presStyleLbl="revTx" presStyleIdx="4" presStyleCnt="8">
        <dgm:presLayoutVars>
          <dgm:chMax val="0"/>
          <dgm:bulletEnabled/>
        </dgm:presLayoutVars>
      </dgm:prSet>
      <dgm:spPr/>
    </dgm:pt>
    <dgm:pt modelId="{1E28F679-1FB9-4DE1-8742-6CF1017564D9}" type="pres">
      <dgm:prSet presAssocID="{8C3E5928-E968-4229-996C-66E4169720AD}" presName="textRect" presStyleLbl="revTx" presStyleIdx="5" presStyleCnt="8">
        <dgm:presLayoutVars>
          <dgm:bulletEnabled/>
        </dgm:presLayoutVars>
      </dgm:prSet>
      <dgm:spPr/>
    </dgm:pt>
    <dgm:pt modelId="{69FBB5E4-2AF9-48BB-93BF-282F6537F4F4}" type="pres">
      <dgm:prSet presAssocID="{88A1C88D-1F70-4AF0-A6E0-452631D6A493}" presName="sibTrans" presStyleLbl="sibTrans2D1" presStyleIdx="0" presStyleCnt="0"/>
      <dgm:spPr/>
    </dgm:pt>
    <dgm:pt modelId="{CA6E8FD2-6504-4D38-9AB2-C6485A008034}" type="pres">
      <dgm:prSet presAssocID="{1F8C8B73-D38A-463E-AD7D-4F1B5B6CF178}" presName="compNode" presStyleCnt="0"/>
      <dgm:spPr/>
    </dgm:pt>
    <dgm:pt modelId="{339D19F6-8F9C-4DDE-80A4-E2FB4A6D6DB6}" type="pres">
      <dgm:prSet presAssocID="{1F8C8B73-D38A-463E-AD7D-4F1B5B6CF178}" presName="pictRect" presStyleLbl="revTx" presStyleIdx="6" presStyleCnt="8">
        <dgm:presLayoutVars>
          <dgm:chMax val="0"/>
          <dgm:bulletEnabled/>
        </dgm:presLayoutVars>
      </dgm:prSet>
      <dgm:spPr/>
    </dgm:pt>
    <dgm:pt modelId="{879803E9-563D-4AEB-9201-09934919F0C3}" type="pres">
      <dgm:prSet presAssocID="{1F8C8B73-D38A-463E-AD7D-4F1B5B6CF178}" presName="textRect" presStyleLbl="revTx" presStyleIdx="7" presStyleCnt="8">
        <dgm:presLayoutVars>
          <dgm:bulletEnabled/>
        </dgm:presLayoutVars>
      </dgm:prSet>
      <dgm:spPr/>
    </dgm:pt>
  </dgm:ptLst>
  <dgm:cxnLst>
    <dgm:cxn modelId="{A5235004-1B48-4E0A-BBD5-5BA4A11C0AE5}" type="presOf" srcId="{49C59A59-3C09-4AC6-BA9A-AFEDC1030DE3}" destId="{879803E9-563D-4AEB-9201-09934919F0C3}" srcOrd="0" destOrd="0" presId="urn:microsoft.com/office/officeart/2024/3/layout/hArchList1"/>
    <dgm:cxn modelId="{5A401307-5541-4ED1-A562-70122DE7E5EA}" srcId="{B1FA0EDA-D8CD-4271-B64B-78085C38D3E9}" destId="{8C3E5928-E968-4229-996C-66E4169720AD}" srcOrd="2" destOrd="0" parTransId="{9C3151A5-D2CD-473D-8331-4F8EE6E0D20C}" sibTransId="{88A1C88D-1F70-4AF0-A6E0-452631D6A493}"/>
    <dgm:cxn modelId="{14A00C18-1F4A-4D0E-AE74-05F9D94EFE8C}" type="presOf" srcId="{E682D469-3E1E-4BD9-944B-8EF73D2E4986}" destId="{BE893667-CA84-42AA-BBD0-57A0FB29281C}" srcOrd="0" destOrd="0" presId="urn:microsoft.com/office/officeart/2024/3/layout/hArchList1"/>
    <dgm:cxn modelId="{9162C929-E93F-4C46-AF40-79285C27B0DC}" type="presOf" srcId="{A08F8E79-894B-4173-BFC9-FBD3AA23243B}" destId="{D7631E84-9998-4F38-9E97-0F5AAD6B4325}" srcOrd="0" destOrd="0" presId="urn:microsoft.com/office/officeart/2024/3/layout/hArchList1"/>
    <dgm:cxn modelId="{230FE42B-7276-4827-A635-0FCA28ED5E13}" srcId="{E307F3CC-9F8B-4631-B691-DB869B0C1276}" destId="{E9BA5659-51AC-405B-8583-0AE3D43B4C43}" srcOrd="0" destOrd="0" parTransId="{711FF86D-CA3C-4FBE-9A6A-6BAF7B219B9E}" sibTransId="{673D75CE-5C5E-435A-B66D-0D5FBA5CF1EF}"/>
    <dgm:cxn modelId="{31354746-C3A6-42D0-A27E-BC122690D4C6}" srcId="{B1FA0EDA-D8CD-4271-B64B-78085C38D3E9}" destId="{1F8C8B73-D38A-463E-AD7D-4F1B5B6CF178}" srcOrd="3" destOrd="0" parTransId="{FBAA0CFB-94DC-4302-9C37-AB1C82AE2ECB}" sibTransId="{B8FCD5CA-223F-41AA-85C8-B7907EF5C64E}"/>
    <dgm:cxn modelId="{85452757-DAD2-4E45-9E96-121975BD5E0F}" type="presOf" srcId="{B1FA0EDA-D8CD-4271-B64B-78085C38D3E9}" destId="{69A35BD3-0C8F-4B6F-BABB-F34A4680812C}" srcOrd="0" destOrd="0" presId="urn:microsoft.com/office/officeart/2024/3/layout/hArchList1"/>
    <dgm:cxn modelId="{06A9AE7B-87FB-48D0-8151-4F397B242319}" type="presOf" srcId="{F0D00861-ECC8-4BE1-8010-C4A791BD1AB8}" destId="{1E28F679-1FB9-4DE1-8742-6CF1017564D9}" srcOrd="0" destOrd="0" presId="urn:microsoft.com/office/officeart/2024/3/layout/hArchList1"/>
    <dgm:cxn modelId="{469A4C8F-6416-4633-904E-0BB7BFFF4E8E}" type="presOf" srcId="{1F8C8B73-D38A-463E-AD7D-4F1B5B6CF178}" destId="{339D19F6-8F9C-4DDE-80A4-E2FB4A6D6DB6}" srcOrd="0" destOrd="0" presId="urn:microsoft.com/office/officeart/2024/3/layout/hArchList1"/>
    <dgm:cxn modelId="{4D65A79E-7A16-4857-9D2D-576149310FBD}" type="presOf" srcId="{376EE3AB-D836-4808-9C38-14808D556F1D}" destId="{10F5A516-9CD3-4F0D-BD72-72C5EED9DCA8}" srcOrd="0" destOrd="0" presId="urn:microsoft.com/office/officeart/2024/3/layout/hArchList1"/>
    <dgm:cxn modelId="{B0F1A3A8-44EB-4336-9DD9-C7F18F13CAB3}" type="presOf" srcId="{E9BA5659-51AC-405B-8583-0AE3D43B4C43}" destId="{921AB057-4E10-4C51-B24F-7D555220F62A}" srcOrd="0" destOrd="0" presId="urn:microsoft.com/office/officeart/2024/3/layout/hArchList1"/>
    <dgm:cxn modelId="{A7AC30AB-9344-4B12-B2C0-B925E4A5C822}" srcId="{E682D469-3E1E-4BD9-944B-8EF73D2E4986}" destId="{376EE3AB-D836-4808-9C38-14808D556F1D}" srcOrd="0" destOrd="0" parTransId="{5FBAB57D-EBE6-4D19-B9A1-3A3FAAB89DE0}" sibTransId="{28ED2715-093B-450F-95D6-15BB598A3E2C}"/>
    <dgm:cxn modelId="{F98A34BD-F7FA-48CD-B4B0-3464EF7A877C}" type="presOf" srcId="{88A1C88D-1F70-4AF0-A6E0-452631D6A493}" destId="{69FBB5E4-2AF9-48BB-93BF-282F6537F4F4}" srcOrd="0" destOrd="0" presId="urn:microsoft.com/office/officeart/2024/3/layout/hArchList1"/>
    <dgm:cxn modelId="{983BFBC2-BE05-40C6-8558-FB0EA8E7F745}" type="presOf" srcId="{4A63BFD6-0D27-4206-9F52-94C6DCAE3DBF}" destId="{27239F19-3ED2-4A9A-A6BF-3B667FE399F0}" srcOrd="0" destOrd="0" presId="urn:microsoft.com/office/officeart/2024/3/layout/hArchList1"/>
    <dgm:cxn modelId="{2F2494CF-329D-4D40-95F9-412945E931AA}" srcId="{B1FA0EDA-D8CD-4271-B64B-78085C38D3E9}" destId="{E682D469-3E1E-4BD9-944B-8EF73D2E4986}" srcOrd="1" destOrd="0" parTransId="{750F3616-A9A6-46B0-A70B-210A656BD1D4}" sibTransId="{A08F8E79-894B-4173-BFC9-FBD3AA23243B}"/>
    <dgm:cxn modelId="{B46706D5-5227-45CD-B23D-BFFE79B8D1A0}" srcId="{1F8C8B73-D38A-463E-AD7D-4F1B5B6CF178}" destId="{49C59A59-3C09-4AC6-BA9A-AFEDC1030DE3}" srcOrd="0" destOrd="0" parTransId="{A18CA27E-FCB3-4309-B442-5E89A476CBD0}" sibTransId="{8E594F0F-7E68-46DE-828A-2531B19ED7C6}"/>
    <dgm:cxn modelId="{B85FA2E4-AE99-4C04-95CC-33B1851BE03F}" type="presOf" srcId="{8C3E5928-E968-4229-996C-66E4169720AD}" destId="{26C640C7-55CE-4D40-B601-478A823A20FD}" srcOrd="0" destOrd="0" presId="urn:microsoft.com/office/officeart/2024/3/layout/hArchList1"/>
    <dgm:cxn modelId="{453C64EF-2350-43F8-BBF1-74099A2C735F}" type="presOf" srcId="{E307F3CC-9F8B-4631-B691-DB869B0C1276}" destId="{80D5EF43-B878-4DBA-A6AE-85A78A916CB5}" srcOrd="0" destOrd="0" presId="urn:microsoft.com/office/officeart/2024/3/layout/hArchList1"/>
    <dgm:cxn modelId="{971C23F3-3813-41A5-8129-2CC41025AF6F}" srcId="{B1FA0EDA-D8CD-4271-B64B-78085C38D3E9}" destId="{E307F3CC-9F8B-4631-B691-DB869B0C1276}" srcOrd="0" destOrd="0" parTransId="{B8CE913D-6A1E-4AE1-B31F-E6C96AEE45AC}" sibTransId="{4A63BFD6-0D27-4206-9F52-94C6DCAE3DBF}"/>
    <dgm:cxn modelId="{403D80F3-1F3E-4D46-981D-C8F48DA4B9D9}" srcId="{8C3E5928-E968-4229-996C-66E4169720AD}" destId="{F0D00861-ECC8-4BE1-8010-C4A791BD1AB8}" srcOrd="0" destOrd="0" parTransId="{BFA2B5D8-356C-4912-9E1C-F243E2184503}" sibTransId="{E28FF3A0-3CB8-4660-B08A-C1264BB99FB5}"/>
    <dgm:cxn modelId="{DC0123D4-1581-4D8F-A5AF-668040325145}" type="presParOf" srcId="{69A35BD3-0C8F-4B6F-BABB-F34A4680812C}" destId="{D5249C7A-E2CC-40CA-8A19-49016A33C383}" srcOrd="0" destOrd="0" presId="urn:microsoft.com/office/officeart/2024/3/layout/hArchList1"/>
    <dgm:cxn modelId="{C61A68F8-6637-4263-977E-B473C841475A}" type="presParOf" srcId="{D5249C7A-E2CC-40CA-8A19-49016A33C383}" destId="{80D5EF43-B878-4DBA-A6AE-85A78A916CB5}" srcOrd="0" destOrd="0" presId="urn:microsoft.com/office/officeart/2024/3/layout/hArchList1"/>
    <dgm:cxn modelId="{687EF11F-A721-4F97-A865-083CF128B418}" type="presParOf" srcId="{D5249C7A-E2CC-40CA-8A19-49016A33C383}" destId="{921AB057-4E10-4C51-B24F-7D555220F62A}" srcOrd="1" destOrd="0" presId="urn:microsoft.com/office/officeart/2024/3/layout/hArchList1"/>
    <dgm:cxn modelId="{97C9DA14-BAD9-43D5-9523-53E43831C744}" type="presParOf" srcId="{69A35BD3-0C8F-4B6F-BABB-F34A4680812C}" destId="{27239F19-3ED2-4A9A-A6BF-3B667FE399F0}" srcOrd="1" destOrd="0" presId="urn:microsoft.com/office/officeart/2024/3/layout/hArchList1"/>
    <dgm:cxn modelId="{198576FD-B0D2-4A36-BB19-3D7EB30A396C}" type="presParOf" srcId="{69A35BD3-0C8F-4B6F-BABB-F34A4680812C}" destId="{30229BB3-5D3D-48DB-99A9-969A6FBBF778}" srcOrd="2" destOrd="0" presId="urn:microsoft.com/office/officeart/2024/3/layout/hArchList1"/>
    <dgm:cxn modelId="{EC5DC62D-9265-4A9E-8C97-15FA3E942A8C}" type="presParOf" srcId="{30229BB3-5D3D-48DB-99A9-969A6FBBF778}" destId="{BE893667-CA84-42AA-BBD0-57A0FB29281C}" srcOrd="0" destOrd="0" presId="urn:microsoft.com/office/officeart/2024/3/layout/hArchList1"/>
    <dgm:cxn modelId="{089A472A-A758-498D-A108-D723481B6501}" type="presParOf" srcId="{30229BB3-5D3D-48DB-99A9-969A6FBBF778}" destId="{10F5A516-9CD3-4F0D-BD72-72C5EED9DCA8}" srcOrd="1" destOrd="0" presId="urn:microsoft.com/office/officeart/2024/3/layout/hArchList1"/>
    <dgm:cxn modelId="{A3B969A3-DE69-4892-9A5D-75641209F206}" type="presParOf" srcId="{69A35BD3-0C8F-4B6F-BABB-F34A4680812C}" destId="{D7631E84-9998-4F38-9E97-0F5AAD6B4325}" srcOrd="3" destOrd="0" presId="urn:microsoft.com/office/officeart/2024/3/layout/hArchList1"/>
    <dgm:cxn modelId="{CAE6B55B-DA0E-49B0-9371-508D6F0BCB65}" type="presParOf" srcId="{69A35BD3-0C8F-4B6F-BABB-F34A4680812C}" destId="{7D44B380-B9F8-4B06-8FAC-A0C791CB1140}" srcOrd="4" destOrd="0" presId="urn:microsoft.com/office/officeart/2024/3/layout/hArchList1"/>
    <dgm:cxn modelId="{DD132E87-21E9-4411-85DA-72EEB405AF46}" type="presParOf" srcId="{7D44B380-B9F8-4B06-8FAC-A0C791CB1140}" destId="{26C640C7-55CE-4D40-B601-478A823A20FD}" srcOrd="0" destOrd="0" presId="urn:microsoft.com/office/officeart/2024/3/layout/hArchList1"/>
    <dgm:cxn modelId="{1236B691-7872-48B5-AEE0-FA23E52534A8}" type="presParOf" srcId="{7D44B380-B9F8-4B06-8FAC-A0C791CB1140}" destId="{1E28F679-1FB9-4DE1-8742-6CF1017564D9}" srcOrd="1" destOrd="0" presId="urn:microsoft.com/office/officeart/2024/3/layout/hArchList1"/>
    <dgm:cxn modelId="{A6541D2F-1C36-4F8C-BABF-93578B4F6BDD}" type="presParOf" srcId="{69A35BD3-0C8F-4B6F-BABB-F34A4680812C}" destId="{69FBB5E4-2AF9-48BB-93BF-282F6537F4F4}" srcOrd="5" destOrd="0" presId="urn:microsoft.com/office/officeart/2024/3/layout/hArchList1"/>
    <dgm:cxn modelId="{B764CDB3-38C4-44E9-A50A-FC97E1401EBA}" type="presParOf" srcId="{69A35BD3-0C8F-4B6F-BABB-F34A4680812C}" destId="{CA6E8FD2-6504-4D38-9AB2-C6485A008034}" srcOrd="6" destOrd="0" presId="urn:microsoft.com/office/officeart/2024/3/layout/hArchList1"/>
    <dgm:cxn modelId="{4F417150-F254-42C9-8670-7B8309587E39}" type="presParOf" srcId="{CA6E8FD2-6504-4D38-9AB2-C6485A008034}" destId="{339D19F6-8F9C-4DDE-80A4-E2FB4A6D6DB6}" srcOrd="0" destOrd="0" presId="urn:microsoft.com/office/officeart/2024/3/layout/hArchList1"/>
    <dgm:cxn modelId="{645ED1D4-BF04-428D-9B74-CF7E419F704B}" type="presParOf" srcId="{CA6E8FD2-6504-4D38-9AB2-C6485A008034}" destId="{879803E9-563D-4AEB-9201-09934919F0C3}" srcOrd="1" destOrd="0" presId="urn:microsoft.com/office/officeart/2024/3/layout/hArc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66BD4C-937B-4EE3-9FEA-E998390D50D5}">
      <dsp:nvSpPr>
        <dsp:cNvPr id="0" name=""/>
        <dsp:cNvSpPr/>
      </dsp:nvSpPr>
      <dsp:spPr>
        <a:xfrm>
          <a:off x="0" y="0"/>
          <a:ext cx="1510699" cy="1510699"/>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l="29174" r="4076" b="-1"/>
          <a:stretch/>
        </a:blipFill>
        <a:ln>
          <a:noFill/>
        </a:ln>
        <a:effectLst/>
      </dsp:spPr>
      <dsp:style>
        <a:lnRef idx="0">
          <a:scrgbClr r="0" g="0" b="0"/>
        </a:lnRef>
        <a:fillRef idx="3">
          <a:scrgbClr r="0" g="0" b="0"/>
        </a:fillRef>
        <a:effectRef idx="2">
          <a:scrgbClr r="0" g="0" b="0"/>
        </a:effectRef>
        <a:fontRef idx="minor">
          <a:schemeClr val="lt1"/>
        </a:fontRef>
      </dsp:style>
    </dsp:sp>
    <dsp:sp modelId="{C08604EF-4408-46C1-9363-18A75CE29AEC}">
      <dsp:nvSpPr>
        <dsp:cNvPr id="0" name=""/>
        <dsp:cNvSpPr/>
      </dsp:nvSpPr>
      <dsp:spPr>
        <a:xfrm>
          <a:off x="1690699" y="0"/>
          <a:ext cx="9212651" cy="4823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Seamless Document Access</a:t>
          </a:r>
        </a:p>
      </dsp:txBody>
      <dsp:txXfrm>
        <a:off x="1690699" y="0"/>
        <a:ext cx="9212651" cy="482381"/>
      </dsp:txXfrm>
    </dsp:sp>
    <dsp:sp modelId="{98D063AF-4A18-462B-BC08-818F6CBE386E}">
      <dsp:nvSpPr>
        <dsp:cNvPr id="0" name=""/>
        <dsp:cNvSpPr/>
      </dsp:nvSpPr>
      <dsp:spPr>
        <a:xfrm>
          <a:off x="1690699" y="482381"/>
          <a:ext cx="9212651" cy="10283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Cloud computing allows users to access documents and projects from anywhere, enhancing productivity and flexibility.</a:t>
          </a:r>
        </a:p>
      </dsp:txBody>
      <dsp:txXfrm>
        <a:off x="1690699" y="482381"/>
        <a:ext cx="9212651" cy="1028318"/>
      </dsp:txXfrm>
    </dsp:sp>
    <dsp:sp modelId="{CF08AE1B-B589-41FE-8789-3A6C9869E920}">
      <dsp:nvSpPr>
        <dsp:cNvPr id="0" name=""/>
        <dsp:cNvSpPr/>
      </dsp:nvSpPr>
      <dsp:spPr>
        <a:xfrm>
          <a:off x="0" y="1631555"/>
          <a:ext cx="1510699" cy="1510699"/>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l="19097" r="14152" b="-1"/>
          <a:stretch/>
        </a:blipFill>
        <a:ln>
          <a:noFill/>
        </a:ln>
        <a:effectLst/>
      </dsp:spPr>
      <dsp:style>
        <a:lnRef idx="0">
          <a:scrgbClr r="0" g="0" b="0"/>
        </a:lnRef>
        <a:fillRef idx="3">
          <a:scrgbClr r="0" g="0" b="0"/>
        </a:fillRef>
        <a:effectRef idx="2">
          <a:scrgbClr r="0" g="0" b="0"/>
        </a:effectRef>
        <a:fontRef idx="minor">
          <a:schemeClr val="lt1"/>
        </a:fontRef>
      </dsp:style>
    </dsp:sp>
    <dsp:sp modelId="{9315E4B8-C983-4F60-BEFB-2F88F2806BE0}">
      <dsp:nvSpPr>
        <dsp:cNvPr id="0" name=""/>
        <dsp:cNvSpPr/>
      </dsp:nvSpPr>
      <dsp:spPr>
        <a:xfrm>
          <a:off x="1690699" y="1631555"/>
          <a:ext cx="9212651" cy="4823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Real-Time Collaboration</a:t>
          </a:r>
        </a:p>
      </dsp:txBody>
      <dsp:txXfrm>
        <a:off x="1690699" y="1631555"/>
        <a:ext cx="9212651" cy="482381"/>
      </dsp:txXfrm>
    </dsp:sp>
    <dsp:sp modelId="{6E738530-CBAF-452C-8AC5-B2C1FBB15C54}">
      <dsp:nvSpPr>
        <dsp:cNvPr id="0" name=""/>
        <dsp:cNvSpPr/>
      </dsp:nvSpPr>
      <dsp:spPr>
        <a:xfrm>
          <a:off x="1690699" y="2113937"/>
          <a:ext cx="9212651" cy="10283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Collaboration software enables teams to work together in real-time, regardless of their physical locations, fostering teamwork and efficiency.</a:t>
          </a:r>
        </a:p>
      </dsp:txBody>
      <dsp:txXfrm>
        <a:off x="1690699" y="2113937"/>
        <a:ext cx="9212651" cy="1028318"/>
      </dsp:txXfrm>
    </dsp:sp>
    <dsp:sp modelId="{BE133E52-003E-4746-91C9-71C2013BBD56}">
      <dsp:nvSpPr>
        <dsp:cNvPr id="0" name=""/>
        <dsp:cNvSpPr/>
      </dsp:nvSpPr>
      <dsp:spPr>
        <a:xfrm>
          <a:off x="0" y="3263111"/>
          <a:ext cx="1510699" cy="1510699"/>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l="7901" r="17104" b="7"/>
          <a:stretch/>
        </a:blipFill>
        <a:ln>
          <a:noFill/>
        </a:ln>
        <a:effectLst/>
      </dsp:spPr>
      <dsp:style>
        <a:lnRef idx="0">
          <a:scrgbClr r="0" g="0" b="0"/>
        </a:lnRef>
        <a:fillRef idx="3">
          <a:scrgbClr r="0" g="0" b="0"/>
        </a:fillRef>
        <a:effectRef idx="2">
          <a:scrgbClr r="0" g="0" b="0"/>
        </a:effectRef>
        <a:fontRef idx="minor">
          <a:schemeClr val="lt1"/>
        </a:fontRef>
      </dsp:style>
    </dsp:sp>
    <dsp:sp modelId="{A431ACF2-57F9-4E39-967D-76DD6E57E8EC}">
      <dsp:nvSpPr>
        <dsp:cNvPr id="0" name=""/>
        <dsp:cNvSpPr/>
      </dsp:nvSpPr>
      <dsp:spPr>
        <a:xfrm>
          <a:off x="1690699" y="3263111"/>
          <a:ext cx="9212651" cy="4823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Project Management Tools</a:t>
          </a:r>
        </a:p>
      </dsp:txBody>
      <dsp:txXfrm>
        <a:off x="1690699" y="3263111"/>
        <a:ext cx="9212651" cy="482381"/>
      </dsp:txXfrm>
    </dsp:sp>
    <dsp:sp modelId="{0FD86EE3-510A-46BC-8676-0887C699936F}">
      <dsp:nvSpPr>
        <dsp:cNvPr id="0" name=""/>
        <dsp:cNvSpPr/>
      </dsp:nvSpPr>
      <dsp:spPr>
        <a:xfrm>
          <a:off x="1690699" y="3745493"/>
          <a:ext cx="9212651" cy="10283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These tools help manage tasks, track progress, and ensure that all team members are aligned toward common goals.</a:t>
          </a:r>
        </a:p>
      </dsp:txBody>
      <dsp:txXfrm>
        <a:off x="1690699" y="3745493"/>
        <a:ext cx="9212651" cy="10283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D5EF43-B878-4DBA-A6AE-85A78A916CB5}">
      <dsp:nvSpPr>
        <dsp:cNvPr id="0" name=""/>
        <dsp:cNvSpPr/>
      </dsp:nvSpPr>
      <dsp:spPr>
        <a:xfrm>
          <a:off x="0" y="0"/>
          <a:ext cx="2598949" cy="10195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1590" rIns="21590" bIns="21590" numCol="1" spcCol="1270" anchor="t" anchorCtr="0">
          <a:noAutofit/>
        </a:bodyPr>
        <a:lstStyle/>
        <a:p>
          <a:pPr marL="0" lvl="0" indent="0" algn="l" defTabSz="755650">
            <a:lnSpc>
              <a:spcPct val="100000"/>
            </a:lnSpc>
            <a:spcBef>
              <a:spcPct val="0"/>
            </a:spcBef>
            <a:spcAft>
              <a:spcPct val="35000"/>
            </a:spcAft>
            <a:buNone/>
            <a:defRPr b="1"/>
          </a:pPr>
          <a:r>
            <a:rPr lang="en-US" sz="1700" b="0" kern="1200"/>
            <a:t>Transformative Impact of Remote Work</a:t>
          </a:r>
          <a:endParaRPr lang="en-US" sz="1700" kern="1200"/>
        </a:p>
      </dsp:txBody>
      <dsp:txXfrm>
        <a:off x="0" y="0"/>
        <a:ext cx="2598949" cy="1019571"/>
      </dsp:txXfrm>
    </dsp:sp>
    <dsp:sp modelId="{921AB057-4E10-4C51-B24F-7D555220F62A}">
      <dsp:nvSpPr>
        <dsp:cNvPr id="0" name=""/>
        <dsp:cNvSpPr/>
      </dsp:nvSpPr>
      <dsp:spPr>
        <a:xfrm>
          <a:off x="0" y="1019571"/>
          <a:ext cx="2598949" cy="29536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6510" rIns="16510" bIns="16510" numCol="1" spcCol="1270" anchor="t" anchorCtr="0">
          <a:noAutofit/>
        </a:bodyPr>
        <a:lstStyle/>
        <a:p>
          <a:pPr marL="0" lvl="0" indent="0" algn="l" defTabSz="577850">
            <a:lnSpc>
              <a:spcPct val="100000"/>
            </a:lnSpc>
            <a:spcBef>
              <a:spcPct val="0"/>
            </a:spcBef>
            <a:spcAft>
              <a:spcPct val="35000"/>
            </a:spcAft>
            <a:buNone/>
          </a:pPr>
          <a:r>
            <a:rPr lang="en-US" sz="1300" b="0" kern="1200"/>
            <a:t>Remote work has significantly changed the dynamics of the workplace, creating new opportunities for flexibility and work-life balance.</a:t>
          </a:r>
          <a:endParaRPr lang="en-US" sz="1300" kern="1200"/>
        </a:p>
      </dsp:txBody>
      <dsp:txXfrm>
        <a:off x="0" y="1019571"/>
        <a:ext cx="2598949" cy="2953618"/>
      </dsp:txXfrm>
    </dsp:sp>
    <dsp:sp modelId="{BE893667-CA84-42AA-BBD0-57A0FB29281C}">
      <dsp:nvSpPr>
        <dsp:cNvPr id="0" name=""/>
        <dsp:cNvSpPr/>
      </dsp:nvSpPr>
      <dsp:spPr>
        <a:xfrm>
          <a:off x="2858843" y="0"/>
          <a:ext cx="2598949" cy="10195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1590" rIns="21590" bIns="21590" numCol="1" spcCol="1270" anchor="t" anchorCtr="0">
          <a:noAutofit/>
        </a:bodyPr>
        <a:lstStyle/>
        <a:p>
          <a:pPr marL="0" lvl="0" indent="0" algn="l" defTabSz="755650">
            <a:lnSpc>
              <a:spcPct val="100000"/>
            </a:lnSpc>
            <a:spcBef>
              <a:spcPct val="0"/>
            </a:spcBef>
            <a:spcAft>
              <a:spcPct val="35000"/>
            </a:spcAft>
            <a:buNone/>
            <a:defRPr b="1"/>
          </a:pPr>
          <a:r>
            <a:rPr lang="en-US" sz="1700" b="0" kern="1200"/>
            <a:t>Opportunities for Organizations</a:t>
          </a:r>
          <a:endParaRPr lang="en-US" sz="1700" kern="1200"/>
        </a:p>
      </dsp:txBody>
      <dsp:txXfrm>
        <a:off x="2858843" y="0"/>
        <a:ext cx="2598949" cy="1019571"/>
      </dsp:txXfrm>
    </dsp:sp>
    <dsp:sp modelId="{10F5A516-9CD3-4F0D-BD72-72C5EED9DCA8}">
      <dsp:nvSpPr>
        <dsp:cNvPr id="0" name=""/>
        <dsp:cNvSpPr/>
      </dsp:nvSpPr>
      <dsp:spPr>
        <a:xfrm>
          <a:off x="2858843" y="1019571"/>
          <a:ext cx="2598949" cy="29536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6510" rIns="16510" bIns="16510" numCol="1" spcCol="1270" anchor="t" anchorCtr="0">
          <a:noAutofit/>
        </a:bodyPr>
        <a:lstStyle/>
        <a:p>
          <a:pPr marL="0" lvl="0" indent="0" algn="l" defTabSz="577850">
            <a:lnSpc>
              <a:spcPct val="100000"/>
            </a:lnSpc>
            <a:spcBef>
              <a:spcPct val="0"/>
            </a:spcBef>
            <a:spcAft>
              <a:spcPct val="35000"/>
            </a:spcAft>
            <a:buNone/>
          </a:pPr>
          <a:r>
            <a:rPr lang="en-US" sz="1300" b="0" kern="1200"/>
            <a:t>Organizations can leverage remote work to access a broader talent pool, reduce overhead costs, and enhance employee satisfaction.</a:t>
          </a:r>
          <a:endParaRPr lang="en-US" sz="1300" kern="1200"/>
        </a:p>
      </dsp:txBody>
      <dsp:txXfrm>
        <a:off x="2858843" y="1019571"/>
        <a:ext cx="2598949" cy="2953618"/>
      </dsp:txXfrm>
    </dsp:sp>
    <dsp:sp modelId="{26C640C7-55CE-4D40-B601-478A823A20FD}">
      <dsp:nvSpPr>
        <dsp:cNvPr id="0" name=""/>
        <dsp:cNvSpPr/>
      </dsp:nvSpPr>
      <dsp:spPr>
        <a:xfrm>
          <a:off x="5717687" y="0"/>
          <a:ext cx="2598949" cy="10195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1590" rIns="21590" bIns="21590" numCol="1" spcCol="1270" anchor="t" anchorCtr="0">
          <a:noAutofit/>
        </a:bodyPr>
        <a:lstStyle/>
        <a:p>
          <a:pPr marL="0" lvl="0" indent="0" algn="l" defTabSz="755650">
            <a:lnSpc>
              <a:spcPct val="100000"/>
            </a:lnSpc>
            <a:spcBef>
              <a:spcPct val="0"/>
            </a:spcBef>
            <a:spcAft>
              <a:spcPct val="35000"/>
            </a:spcAft>
            <a:buNone/>
            <a:defRPr b="1"/>
          </a:pPr>
          <a:r>
            <a:rPr lang="en-US" sz="1700" b="0" kern="1200"/>
            <a:t>Challenges of Remote Work</a:t>
          </a:r>
          <a:endParaRPr lang="en-US" sz="1700" kern="1200"/>
        </a:p>
      </dsp:txBody>
      <dsp:txXfrm>
        <a:off x="5717687" y="0"/>
        <a:ext cx="2598949" cy="1019571"/>
      </dsp:txXfrm>
    </dsp:sp>
    <dsp:sp modelId="{1E28F679-1FB9-4DE1-8742-6CF1017564D9}">
      <dsp:nvSpPr>
        <dsp:cNvPr id="0" name=""/>
        <dsp:cNvSpPr/>
      </dsp:nvSpPr>
      <dsp:spPr>
        <a:xfrm>
          <a:off x="5717687" y="1019571"/>
          <a:ext cx="2598949" cy="29536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6510" rIns="16510" bIns="16510" numCol="1" spcCol="1270" anchor="t" anchorCtr="0">
          <a:noAutofit/>
        </a:bodyPr>
        <a:lstStyle/>
        <a:p>
          <a:pPr marL="0" lvl="0" indent="0" algn="l" defTabSz="577850">
            <a:lnSpc>
              <a:spcPct val="100000"/>
            </a:lnSpc>
            <a:spcBef>
              <a:spcPct val="0"/>
            </a:spcBef>
            <a:spcAft>
              <a:spcPct val="35000"/>
            </a:spcAft>
            <a:buNone/>
          </a:pPr>
          <a:r>
            <a:rPr lang="en-US" sz="1300" b="0" kern="1200"/>
            <a:t>Despite its advantages, remote work poses challenges such as communication barriers, isolation, and maintaining team cohesion.</a:t>
          </a:r>
          <a:endParaRPr lang="en-US" sz="1300" kern="1200"/>
        </a:p>
      </dsp:txBody>
      <dsp:txXfrm>
        <a:off x="5717687" y="1019571"/>
        <a:ext cx="2598949" cy="2953618"/>
      </dsp:txXfrm>
    </dsp:sp>
    <dsp:sp modelId="{339D19F6-8F9C-4DDE-80A4-E2FB4A6D6DB6}">
      <dsp:nvSpPr>
        <dsp:cNvPr id="0" name=""/>
        <dsp:cNvSpPr/>
      </dsp:nvSpPr>
      <dsp:spPr>
        <a:xfrm>
          <a:off x="8576531" y="0"/>
          <a:ext cx="2598949" cy="10195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1590" rIns="21590" bIns="21590" numCol="1" spcCol="1270" anchor="t" anchorCtr="0">
          <a:noAutofit/>
        </a:bodyPr>
        <a:lstStyle/>
        <a:p>
          <a:pPr marL="0" lvl="0" indent="0" algn="l" defTabSz="755650">
            <a:lnSpc>
              <a:spcPct val="100000"/>
            </a:lnSpc>
            <a:spcBef>
              <a:spcPct val="0"/>
            </a:spcBef>
            <a:spcAft>
              <a:spcPct val="35000"/>
            </a:spcAft>
            <a:buNone/>
            <a:defRPr b="1"/>
          </a:pPr>
          <a:r>
            <a:rPr lang="en-US" sz="1700" b="0" kern="1200"/>
            <a:t>Creating Inclusive Work Environments</a:t>
          </a:r>
          <a:endParaRPr lang="en-US" sz="1700" kern="1200"/>
        </a:p>
      </dsp:txBody>
      <dsp:txXfrm>
        <a:off x="8576531" y="0"/>
        <a:ext cx="2598949" cy="1019571"/>
      </dsp:txXfrm>
    </dsp:sp>
    <dsp:sp modelId="{879803E9-563D-4AEB-9201-09934919F0C3}">
      <dsp:nvSpPr>
        <dsp:cNvPr id="0" name=""/>
        <dsp:cNvSpPr/>
      </dsp:nvSpPr>
      <dsp:spPr>
        <a:xfrm>
          <a:off x="8576531" y="1019571"/>
          <a:ext cx="2598949" cy="29536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6510" rIns="16510" bIns="16510" numCol="1" spcCol="1270" anchor="t" anchorCtr="0">
          <a:noAutofit/>
        </a:bodyPr>
        <a:lstStyle/>
        <a:p>
          <a:pPr marL="0" lvl="0" indent="0" algn="l" defTabSz="577850">
            <a:lnSpc>
              <a:spcPct val="100000"/>
            </a:lnSpc>
            <a:spcBef>
              <a:spcPct val="0"/>
            </a:spcBef>
            <a:spcAft>
              <a:spcPct val="35000"/>
            </a:spcAft>
            <a:buNone/>
          </a:pPr>
          <a:r>
            <a:rPr lang="en-US" sz="1300" b="0" kern="1200"/>
            <a:t>Organizations must focus on fostering an inclusive culture and providing resources to support remote teams for optimal productivity.</a:t>
          </a:r>
          <a:endParaRPr lang="en-US" sz="1300" kern="1200"/>
        </a:p>
      </dsp:txBody>
      <dsp:txXfrm>
        <a:off x="8576531" y="1019571"/>
        <a:ext cx="2598949" cy="2953618"/>
      </dsp:txXfrm>
    </dsp:sp>
  </dsp:spTree>
</dsp:drawing>
</file>

<file path=ppt/diagrams/layout1.xml><?xml version="1.0" encoding="utf-8"?>
<dgm:layoutDef xmlns:dgm="http://schemas.openxmlformats.org/drawingml/2006/diagram" xmlns:a="http://schemas.openxmlformats.org/drawingml/2006/main" uniqueId="urn:microsoft.com/office/officeart/2024/3/layout/verticalVisualTextBlock1">
  <dgm:title val="Vertical Visual Text Blocks"/>
  <dgm:desc val="Pictures with short bits of text with formatted headers. Use as an easier-to-read alternative to a bulleted list."/>
  <dgm:catLst>
    <dgm:cat type="picture" pri="1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Root">
    <dgm:varLst>
      <dgm:dir/>
      <dgm:resizeHandles val="exact"/>
    </dgm:varLst>
    <dgm:choose name="BasedOnLanguageDirection">
      <dgm:if name="LeftToRight" func="var" arg="dir" op="equ" val="norm">
        <dgm:alg type="lin">
          <dgm:param type="linDir" val="fromT"/>
          <dgm:param type="vertAlign" val="t"/>
          <dgm:param type="horzAlign" val="l"/>
        </dgm:alg>
      </dgm:if>
      <dgm:else name="RightToLeft">
        <dgm:alg type="lin">
          <dgm:param type="linDir" val="fromT"/>
          <dgm:param type="vertAlign" val="t"/>
          <dgm:param type="horzAlign" val="r"/>
        </dgm:alg>
      </dgm:else>
    </dgm:choose>
    <dgm:presOf/>
    <dgm:constrLst>
      <dgm:constr type="primFontSz" for="des" forName="Subtitle" op="equ" val="18"/>
      <dgm:constr type="primFontSz" for="des" forName="Description" refType="primFontSz" refFor="des" refForName="Subtitle" op="equ" fact="0.77"/>
      <dgm:constr type="w" for="ch" forName="Composite" refType="w"/>
      <dgm:constr type="h" for="ch" forName="Composite" refType="h"/>
      <dgm:constr type="h" for="ch" forName="sibTrans" refType="h" refFor="ch" refForName="Composite" fact="0.08"/>
      <dgm:constr type="sp" refType="w" refFor="ch" refForName="Composite" op="equ" fact="0.1"/>
    </dgm:constrLst>
    <dgm:ruleLst/>
    <dgm:forEach name="DirectChildrenOfRoot" axis="ch" ptType="node">
      <dgm:layoutNode name="Composite">
        <dgm:alg type="composite"/>
        <dgm:shape xmlns:r="http://schemas.openxmlformats.org/officeDocument/2006/relationships" r:blip="">
          <dgm:adjLst/>
        </dgm:shape>
        <dgm:presOf/>
        <dgm:constrLst>
          <dgm:constr type="w" for="ch" forName="Picture" refType="w" fact="0.335"/>
          <dgm:constr type="h" for="ch" forName="Picture" refType="w" refFor="ch" refForName="Picture" op="equ"/>
          <dgm:constr type="h" for="ch" forName="Picture" refType="h" op="lte"/>
          <dgm:constr type="l" for="ch" forName="Subtitle" refType="r" refFor="ch" refForName="Picture"/>
          <dgm:constr type="lOff" for="ch" forName="Subtitle" val="5"/>
          <dgm:constr type="h" for="ch" forName="Subtitle" refType="h" fact="0.1"/>
          <dgm:constr type="t" for="ch" forName="Description" refType="b" refFor="ch" refForName="Subtitle"/>
          <dgm:constr type="l" for="ch" forName="Description" refType="r" refFor="ch" refForName="Picture"/>
          <dgm:constr type="lOff" for="ch" forName="Description" val="5"/>
        </dgm:constrLst>
        <dgm:ruleLst/>
        <dgm:layoutNode name="Picture" styleLbl="node1">
          <dgm:alg type="sp"/>
          <dgm:shape xmlns:r="http://schemas.openxmlformats.org/officeDocument/2006/relationships" type="rect" r:blip="" blipPhldr="1">
            <dgm:adjLst/>
          </dgm:shape>
          <dgm:presOf/>
          <dgm:constrLst/>
          <dgm:ruleLst/>
        </dgm:layoutNode>
        <dgm:layoutNode name="Subtitle"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SubtitleConstraintsBasedOnLanguageDirection">
            <dgm:if name="SubtitleIsLeftToRight" func="var" arg="dir" op="equ" val="norm">
              <dgm:constrLst>
                <dgm:constr type="h" refType="w" op="lte" fact="0.4"/>
                <dgm:constr type="lMarg"/>
                <dgm:constr type="rMarg" refType="primFontSz" fact="0.1"/>
                <dgm:constr type="tMarg" refType="primFontSz" fact="0.1"/>
                <dgm:constr type="bMarg" refType="primFontSz" fact="0.1"/>
              </dgm:constrLst>
            </dgm:if>
            <dgm:else name="SubtitleIsRightToLeft">
              <dgm:constrLst>
                <dgm:constr type="h" refType="w" op="lte" fact="0.4"/>
                <dgm:constr type="rMarg"/>
                <dgm:constr type="lMarg" refType="primFontSz" fact="0.1"/>
                <dgm:constr type="tMarg" refType="primFontSz" fact="0.1"/>
                <dgm:constr type="bMarg" refType="primFontSz" fact="0.1"/>
              </dgm:constrLst>
            </dgm:else>
          </dgm:choose>
          <dgm:ruleLst>
            <dgm:rule type="h" val="INF" fact="NaN" max="NaN"/>
            <dgm:rule type="primFontSz" val="5" fact="NaN" max="NaN"/>
          </dgm:ruleLst>
        </dgm:layoutNode>
        <dgm:layoutNode name="Description"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DescriptionConstraintsBasedOnLanguageDirection">
            <dgm:if name="DescriptionIsLeftToRight" func="var" arg="dir" op="equ" val="norm">
              <dgm:constrLst>
                <dgm:constr type="lMarg"/>
                <dgm:constr type="rMarg" refType="primFontSz" fact="0.1"/>
                <dgm:constr type="tMarg" refType="primFontSz" fact="0.1"/>
                <dgm:constr type="bMarg" refType="primFontSz" fact="0.1"/>
              </dgm:constrLst>
            </dgm:if>
            <dgm:else name="DescriptionIsRightToLeft">
              <dgm:constrLst>
                <dgm:constr type="lMarg" refType="primFontSz" fact="0.1"/>
                <dgm:constr type="rMarg"/>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24/3/layout/hArchList1">
  <dgm:title val="Horizontal Text Blocks"/>
  <dgm:desc val="Short bits of text with formatted headers. Use as an easier-to-read alternative to a bulleted list."/>
  <dgm:catLst>
    <dgm:cat type="list" pri="100"/>
    <dgm:cat type="timeline" pri="500"/>
    <dgm:cat type="process" pri="6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vertAlign" val="t"/>
          <dgm:param type="horzAlign" val="l"/>
        </dgm:alg>
      </dgm:if>
      <dgm:else name="Name3">
        <dgm:alg type="lin">
          <dgm:param type="vertAlign" val="t"/>
          <dgm:param type="horzAlign" val="r"/>
        </dgm:alg>
      </dgm:else>
    </dgm:choose>
    <dgm:presOf/>
    <dgm:constrLst>
      <dgm:constr type="primFontSz" for="des" forName="pictRect" op="equ" val="18"/>
      <dgm:constr type="primFontSz" for="des" forName="textRect" refType="primFontSz" refFor="des" refForName="pictRect" op="equ" fact="0.77"/>
      <dgm:constr type="w" for="ch" forName="compNode" refType="w"/>
      <dgm:constr type="h" for="ch" forName="compNode" refType="h"/>
      <dgm:constr type="h" for="des" forName="pictRect" op="equ"/>
      <dgm:constr type="h" for="des" forName="pictRect" refType="primFontSz" refFor="des" refForName="pictRect" fact="3"/>
      <dgm:constr type="w" for="ch" ptType="sibTrans" refType="w" refFor="ch" refForName="compNode" op="equ" fact="0.1"/>
      <dgm:constr type="sp" refType="w" refFor="ch" refForName="compNode" op="equ" fact="0.1"/>
    </dgm:constrLst>
    <dgm:ruleLst/>
    <dgm:forEach name="Name4" axis="ch" ptType="node" cnt="20">
      <dgm:layoutNode name="compNode">
        <dgm:alg type="composite"/>
        <dgm:shape xmlns:r="http://schemas.openxmlformats.org/officeDocument/2006/relationships" r:blip="">
          <dgm:adjLst/>
        </dgm:shape>
        <dgm:presOf axis="self"/>
        <dgm:constrLst>
          <dgm:constr type="h" for="ch" forName="pictRect" refType="h" fact="0.1"/>
          <dgm:constr type="l" for="ch" forName="pictRect"/>
          <dgm:constr type="t" for="ch" forName="pictRect"/>
          <dgm:constr type="l" for="ch" forName="textRect"/>
          <dgm:constr type="t" for="ch" forName="textRect" refType="b" refFor="ch" refForName="pictRect"/>
        </dgm:constrLst>
        <dgm:ruleLst/>
        <dgm:layoutNode name="pictRect"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choosePictRectConstraints">
            <dgm:if name="ifPictRectConstraints" func="var" arg="dir" op="equ" val="norm">
              <dgm:constrLst>
                <dgm:constr type="h" refType="w" op="lte" fact="0.4"/>
                <dgm:constr type="lMarg" val="10.8"/>
                <dgm:constr type="rMarg" refType="primFontSz" fact="0.1"/>
                <dgm:constr type="tMarg" refType="primFontSz" fact="0.1"/>
                <dgm:constr type="bMarg" refType="primFontSz" fact="0.1"/>
              </dgm:constrLst>
            </dgm:if>
            <dgm:else name="elsePictRectConstraints">
              <dgm:constrLst>
                <dgm:constr type="lMarg" refType="primFontSz" fact="0.1"/>
                <dgm:constr type="rMarg" val="10.8"/>
                <dgm:constr type="tMarg" refType="primFontSz" fact="0.1"/>
                <dgm:constr type="bMarg" refType="primFontSz" fact="0.1"/>
              </dgm:constrLst>
            </dgm:else>
          </dgm:choose>
          <dgm:ruleLst>
            <dgm:rule type="h" val="INF" fact="NaN" max="NaN"/>
            <dgm:rule type="primFontSz" val="5" fact="NaN" max="NaN"/>
          </dgm:ruleLst>
        </dgm:layoutNode>
        <dgm:layoutNode name="textRect"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chooseTextRectConstraints">
            <dgm:if name="ifTextRectConstraints" func="var" arg="dir" op="equ" val="norm">
              <dgm:constrLst>
                <dgm:constr type="lMarg" val="10.8"/>
                <dgm:constr type="rMarg" refType="primFontSz" fact="0.1"/>
                <dgm:constr type="tMarg" refType="primFontSz" fact="0.1"/>
                <dgm:constr type="bMarg" refType="primFontSz" fact="0.1"/>
              </dgm:constrLst>
            </dgm:if>
            <dgm:else name="elseTextRectConstraints">
              <dgm:constrLst>
                <dgm:constr type="lMarg" refType="primFontSz" fact="0.1"/>
                <dgm:constr type="rMarg" val="10.8"/>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F4897B-CCEE-4F89-A6F0-2BA4D0072B51}" type="datetimeFigureOut">
              <a:rPr lang="en-US" smtClean="0"/>
              <a:t>2/12/2025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19139A-1A2B-442A-8568-AE084AC53FC5}" type="slidenum">
              <a:rPr lang="en-US" smtClean="0"/>
              <a:t>‹#›</a:t>
            </a:fld>
            <a:endParaRPr lang="en-US"/>
          </a:p>
        </p:txBody>
      </p:sp>
    </p:spTree>
    <p:extLst>
      <p:ext uri="{BB962C8B-B14F-4D97-AF65-F5344CB8AC3E}">
        <p14:creationId xmlns:p14="http://schemas.microsoft.com/office/powerpoint/2010/main" val="31444318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AI-generated content may be incorrect.
---
Remote work has emerged as a transformative force in the workplace, reshaping how and where we work. This presentation will explore the key concepts, technological advancements, benefits, challenges, and future of remote work.
</a:t>
            </a:r>
          </a:p>
        </p:txBody>
      </p:sp>
      <p:sp>
        <p:nvSpPr>
          <p:cNvPr id="4" name="Slide Number Placeholder 3"/>
          <p:cNvSpPr>
            <a:spLocks noGrp="1"/>
          </p:cNvSpPr>
          <p:nvPr>
            <p:ph type="sldNum" sz="quarter" idx="5"/>
          </p:nvPr>
        </p:nvSpPr>
        <p:spPr/>
        <p:txBody>
          <a:bodyPr/>
          <a:lstStyle/>
          <a:p>
            <a:fld id="{5181B2D6-F0E6-42D6-B4E2-6A44BD9F5391}" type="slidenum">
              <a:rPr lang="en-US" smtClean="0"/>
              <a:t>1</a:t>
            </a:fld>
            <a:endParaRPr lang="en-US"/>
          </a:p>
        </p:txBody>
      </p:sp>
    </p:spTree>
    <p:extLst>
      <p:ext uri="{BB962C8B-B14F-4D97-AF65-F5344CB8AC3E}">
        <p14:creationId xmlns:p14="http://schemas.microsoft.com/office/powerpoint/2010/main" val="39847316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As remote work becomes more prevalent, ensuring cybersecurity is critical. Companies must implement robust security measures to protect sensitive data and maintain compliance with regulations while employees work from diverse locations.</a:t>
            </a:r>
          </a:p>
        </p:txBody>
      </p:sp>
      <p:sp>
        <p:nvSpPr>
          <p:cNvPr id="4" name="Slide Number Placeholder 3"/>
          <p:cNvSpPr>
            <a:spLocks noGrp="1"/>
          </p:cNvSpPr>
          <p:nvPr>
            <p:ph type="sldNum" sz="quarter" idx="5"/>
          </p:nvPr>
        </p:nvSpPr>
        <p:spPr/>
        <p:txBody>
          <a:bodyPr/>
          <a:lstStyle/>
          <a:p>
            <a:fld id="{5181B2D6-F0E6-42D6-B4E2-6A44BD9F5391}" type="slidenum">
              <a:rPr lang="en-US" smtClean="0"/>
              <a:t>10</a:t>
            </a:fld>
            <a:endParaRPr lang="en-US"/>
          </a:p>
        </p:txBody>
      </p:sp>
    </p:spTree>
    <p:extLst>
      <p:ext uri="{BB962C8B-B14F-4D97-AF65-F5344CB8AC3E}">
        <p14:creationId xmlns:p14="http://schemas.microsoft.com/office/powerpoint/2010/main" val="23569553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Remote work offers numerous advantages for both employees and employers. From increased flexibility to cost savings, understanding these benefits is essential for embracing remote work in the long term.</a:t>
            </a:r>
          </a:p>
        </p:txBody>
      </p:sp>
      <p:sp>
        <p:nvSpPr>
          <p:cNvPr id="4" name="Slide Number Placeholder 3"/>
          <p:cNvSpPr>
            <a:spLocks noGrp="1"/>
          </p:cNvSpPr>
          <p:nvPr>
            <p:ph type="sldNum" sz="quarter" idx="5"/>
          </p:nvPr>
        </p:nvSpPr>
        <p:spPr/>
        <p:txBody>
          <a:bodyPr/>
          <a:lstStyle/>
          <a:p>
            <a:fld id="{5181B2D6-F0E6-42D6-B4E2-6A44BD9F5391}" type="slidenum">
              <a:rPr lang="en-US" smtClean="0"/>
              <a:t>11</a:t>
            </a:fld>
            <a:endParaRPr lang="en-US"/>
          </a:p>
        </p:txBody>
      </p:sp>
    </p:spTree>
    <p:extLst>
      <p:ext uri="{BB962C8B-B14F-4D97-AF65-F5344CB8AC3E}">
        <p14:creationId xmlns:p14="http://schemas.microsoft.com/office/powerpoint/2010/main" val="2677107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Remote work allows employees to create their own schedules, leading to improved work-life balance. This flexibility can result in higher job satisfaction and overall well-being, making it an attractive option for many.</a:t>
            </a:r>
          </a:p>
        </p:txBody>
      </p:sp>
      <p:sp>
        <p:nvSpPr>
          <p:cNvPr id="4" name="Slide Number Placeholder 3"/>
          <p:cNvSpPr>
            <a:spLocks noGrp="1"/>
          </p:cNvSpPr>
          <p:nvPr>
            <p:ph type="sldNum" sz="quarter" idx="5"/>
          </p:nvPr>
        </p:nvSpPr>
        <p:spPr/>
        <p:txBody>
          <a:bodyPr/>
          <a:lstStyle/>
          <a:p>
            <a:fld id="{5181B2D6-F0E6-42D6-B4E2-6A44BD9F5391}" type="slidenum">
              <a:rPr lang="en-US" smtClean="0"/>
              <a:t>12</a:t>
            </a:fld>
            <a:endParaRPr lang="en-US"/>
          </a:p>
        </p:txBody>
      </p:sp>
    </p:spTree>
    <p:extLst>
      <p:ext uri="{BB962C8B-B14F-4D97-AF65-F5344CB8AC3E}">
        <p14:creationId xmlns:p14="http://schemas.microsoft.com/office/powerpoint/2010/main" val="27757899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Both companies and employees can save on costs associated with commuting, office space, and utilities. Additionally, remote work can contribute to reduced carbon footprints and environmental impacts due to fewer commutes.</a:t>
            </a:r>
          </a:p>
        </p:txBody>
      </p:sp>
      <p:sp>
        <p:nvSpPr>
          <p:cNvPr id="4" name="Slide Number Placeholder 3"/>
          <p:cNvSpPr>
            <a:spLocks noGrp="1"/>
          </p:cNvSpPr>
          <p:nvPr>
            <p:ph type="sldNum" sz="quarter" idx="5"/>
          </p:nvPr>
        </p:nvSpPr>
        <p:spPr/>
        <p:txBody>
          <a:bodyPr/>
          <a:lstStyle/>
          <a:p>
            <a:fld id="{5181B2D6-F0E6-42D6-B4E2-6A44BD9F5391}" type="slidenum">
              <a:rPr lang="en-US" smtClean="0"/>
              <a:t>13</a:t>
            </a:fld>
            <a:endParaRPr lang="en-US"/>
          </a:p>
        </p:txBody>
      </p:sp>
    </p:spTree>
    <p:extLst>
      <p:ext uri="{BB962C8B-B14F-4D97-AF65-F5344CB8AC3E}">
        <p14:creationId xmlns:p14="http://schemas.microsoft.com/office/powerpoint/2010/main" val="1641979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Remote work enables companies to recruit talent from around the world. This access allows businesses to find the best candidates for their needs, regardless of geographic limitations, fostering diversity and innovation.</a:t>
            </a:r>
          </a:p>
        </p:txBody>
      </p:sp>
      <p:sp>
        <p:nvSpPr>
          <p:cNvPr id="4" name="Slide Number Placeholder 3"/>
          <p:cNvSpPr>
            <a:spLocks noGrp="1"/>
          </p:cNvSpPr>
          <p:nvPr>
            <p:ph type="sldNum" sz="quarter" idx="5"/>
          </p:nvPr>
        </p:nvSpPr>
        <p:spPr/>
        <p:txBody>
          <a:bodyPr/>
          <a:lstStyle/>
          <a:p>
            <a:fld id="{5181B2D6-F0E6-42D6-B4E2-6A44BD9F5391}" type="slidenum">
              <a:rPr lang="en-US" smtClean="0"/>
              <a:t>14</a:t>
            </a:fld>
            <a:endParaRPr lang="en-US"/>
          </a:p>
        </p:txBody>
      </p:sp>
    </p:spTree>
    <p:extLst>
      <p:ext uri="{BB962C8B-B14F-4D97-AF65-F5344CB8AC3E}">
        <p14:creationId xmlns:p14="http://schemas.microsoft.com/office/powerpoint/2010/main" val="12331096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While remote work has many benefits, it also presents unique challenges. Addressing these challenges is crucial for maintaining productivity and ensuring employee well-being.</a:t>
            </a:r>
          </a:p>
        </p:txBody>
      </p:sp>
      <p:sp>
        <p:nvSpPr>
          <p:cNvPr id="4" name="Slide Number Placeholder 3"/>
          <p:cNvSpPr>
            <a:spLocks noGrp="1"/>
          </p:cNvSpPr>
          <p:nvPr>
            <p:ph type="sldNum" sz="quarter" idx="5"/>
          </p:nvPr>
        </p:nvSpPr>
        <p:spPr/>
        <p:txBody>
          <a:bodyPr/>
          <a:lstStyle/>
          <a:p>
            <a:fld id="{5181B2D6-F0E6-42D6-B4E2-6A44BD9F5391}" type="slidenum">
              <a:rPr lang="en-US" smtClean="0"/>
              <a:t>15</a:t>
            </a:fld>
            <a:endParaRPr lang="en-US"/>
          </a:p>
        </p:txBody>
      </p:sp>
    </p:spTree>
    <p:extLst>
      <p:ext uri="{BB962C8B-B14F-4D97-AF65-F5344CB8AC3E}">
        <p14:creationId xmlns:p14="http://schemas.microsoft.com/office/powerpoint/2010/main" val="17016294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Remote work can lead to feelings of isolation among team members. It's essential to create opportunities for social interaction and team-building activities to foster a sense of belonging and cohesion.</a:t>
            </a:r>
          </a:p>
        </p:txBody>
      </p:sp>
      <p:sp>
        <p:nvSpPr>
          <p:cNvPr id="4" name="Slide Number Placeholder 3"/>
          <p:cNvSpPr>
            <a:spLocks noGrp="1"/>
          </p:cNvSpPr>
          <p:nvPr>
            <p:ph type="sldNum" sz="quarter" idx="5"/>
          </p:nvPr>
        </p:nvSpPr>
        <p:spPr/>
        <p:txBody>
          <a:bodyPr/>
          <a:lstStyle/>
          <a:p>
            <a:fld id="{5181B2D6-F0E6-42D6-B4E2-6A44BD9F5391}" type="slidenum">
              <a:rPr lang="en-US" smtClean="0"/>
              <a:t>16</a:t>
            </a:fld>
            <a:endParaRPr lang="en-US"/>
          </a:p>
        </p:txBody>
      </p:sp>
    </p:spTree>
    <p:extLst>
      <p:ext uri="{BB962C8B-B14F-4D97-AF65-F5344CB8AC3E}">
        <p14:creationId xmlns:p14="http://schemas.microsoft.com/office/powerpoint/2010/main" val="24209345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Some employees may struggle with productivity when working from home. Implementing structured work hours, setting clear goals, and utilizing productivity tools can help employees manage their time effectively.</a:t>
            </a:r>
          </a:p>
        </p:txBody>
      </p:sp>
      <p:sp>
        <p:nvSpPr>
          <p:cNvPr id="4" name="Slide Number Placeholder 3"/>
          <p:cNvSpPr>
            <a:spLocks noGrp="1"/>
          </p:cNvSpPr>
          <p:nvPr>
            <p:ph type="sldNum" sz="quarter" idx="5"/>
          </p:nvPr>
        </p:nvSpPr>
        <p:spPr/>
        <p:txBody>
          <a:bodyPr/>
          <a:lstStyle/>
          <a:p>
            <a:fld id="{5181B2D6-F0E6-42D6-B4E2-6A44BD9F5391}" type="slidenum">
              <a:rPr lang="en-US" smtClean="0"/>
              <a:t>17</a:t>
            </a:fld>
            <a:endParaRPr lang="en-US"/>
          </a:p>
        </p:txBody>
      </p:sp>
    </p:spTree>
    <p:extLst>
      <p:ext uri="{BB962C8B-B14F-4D97-AF65-F5344CB8AC3E}">
        <p14:creationId xmlns:p14="http://schemas.microsoft.com/office/powerpoint/2010/main" val="42242087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Communication can become challenging in a remote setting. Regular check-ins, clear communication guidelines, and leveraging technology can help ensure that team members stay connected and informed.</a:t>
            </a:r>
          </a:p>
        </p:txBody>
      </p:sp>
      <p:sp>
        <p:nvSpPr>
          <p:cNvPr id="4" name="Slide Number Placeholder 3"/>
          <p:cNvSpPr>
            <a:spLocks noGrp="1"/>
          </p:cNvSpPr>
          <p:nvPr>
            <p:ph type="sldNum" sz="quarter" idx="5"/>
          </p:nvPr>
        </p:nvSpPr>
        <p:spPr/>
        <p:txBody>
          <a:bodyPr/>
          <a:lstStyle/>
          <a:p>
            <a:fld id="{5181B2D6-F0E6-42D6-B4E2-6A44BD9F5391}" type="slidenum">
              <a:rPr lang="en-US" smtClean="0"/>
              <a:t>18</a:t>
            </a:fld>
            <a:endParaRPr lang="en-US"/>
          </a:p>
        </p:txBody>
      </p:sp>
    </p:spTree>
    <p:extLst>
      <p:ext uri="{BB962C8B-B14F-4D97-AF65-F5344CB8AC3E}">
        <p14:creationId xmlns:p14="http://schemas.microsoft.com/office/powerpoint/2010/main" val="9862130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As remote work continues to evolve, it's essential to consider its future implications for the workplace, work models, and urbanization. Understanding these trends will help organizations adapt and thrive.</a:t>
            </a:r>
          </a:p>
        </p:txBody>
      </p:sp>
      <p:sp>
        <p:nvSpPr>
          <p:cNvPr id="4" name="Slide Number Placeholder 3"/>
          <p:cNvSpPr>
            <a:spLocks noGrp="1"/>
          </p:cNvSpPr>
          <p:nvPr>
            <p:ph type="sldNum" sz="quarter" idx="5"/>
          </p:nvPr>
        </p:nvSpPr>
        <p:spPr/>
        <p:txBody>
          <a:bodyPr/>
          <a:lstStyle/>
          <a:p>
            <a:fld id="{5181B2D6-F0E6-42D6-B4E2-6A44BD9F5391}" type="slidenum">
              <a:rPr lang="en-US" smtClean="0"/>
              <a:t>19</a:t>
            </a:fld>
            <a:endParaRPr lang="en-US"/>
          </a:p>
        </p:txBody>
      </p:sp>
    </p:spTree>
    <p:extLst>
      <p:ext uri="{BB962C8B-B14F-4D97-AF65-F5344CB8AC3E}">
        <p14:creationId xmlns:p14="http://schemas.microsoft.com/office/powerpoint/2010/main" val="32114337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this presentation, we will begin with an introduction to remote work, exploring its definition and historical context. Next, we will discuss the technological advancements that have enabled remote work. We will then delve into the benefits it offers, the challenges faced, and conclude with predictions for the future of remote work.</a:t>
            </a:r>
          </a:p>
        </p:txBody>
      </p:sp>
      <p:sp>
        <p:nvSpPr>
          <p:cNvPr id="4" name="Slide Number Placeholder 3"/>
          <p:cNvSpPr>
            <a:spLocks noGrp="1"/>
          </p:cNvSpPr>
          <p:nvPr>
            <p:ph type="sldNum" sz="quarter" idx="5"/>
          </p:nvPr>
        </p:nvSpPr>
        <p:spPr/>
        <p:txBody>
          <a:bodyPr/>
          <a:lstStyle/>
          <a:p>
            <a:fld id="{5181B2D6-F0E6-42D6-B4E2-6A44BD9F5391}" type="slidenum">
              <a:rPr lang="en-US" smtClean="0"/>
              <a:t>2</a:t>
            </a:fld>
            <a:endParaRPr lang="en-US"/>
          </a:p>
        </p:txBody>
      </p:sp>
    </p:spTree>
    <p:extLst>
      <p:ext uri="{BB962C8B-B14F-4D97-AF65-F5344CB8AC3E}">
        <p14:creationId xmlns:p14="http://schemas.microsoft.com/office/powerpoint/2010/main" val="41704674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Experts predict that remote work will remain a significant aspect of the workplace even after the pandemic. Many companies are considering flexible work arrangements as the new norm.</a:t>
            </a:r>
          </a:p>
        </p:txBody>
      </p:sp>
      <p:sp>
        <p:nvSpPr>
          <p:cNvPr id="4" name="Slide Number Placeholder 3"/>
          <p:cNvSpPr>
            <a:spLocks noGrp="1"/>
          </p:cNvSpPr>
          <p:nvPr>
            <p:ph type="sldNum" sz="quarter" idx="5"/>
          </p:nvPr>
        </p:nvSpPr>
        <p:spPr/>
        <p:txBody>
          <a:bodyPr/>
          <a:lstStyle/>
          <a:p>
            <a:fld id="{5181B2D6-F0E6-42D6-B4E2-6A44BD9F5391}" type="slidenum">
              <a:rPr lang="en-US" smtClean="0"/>
              <a:t>20</a:t>
            </a:fld>
            <a:endParaRPr lang="en-US"/>
          </a:p>
        </p:txBody>
      </p:sp>
    </p:spTree>
    <p:extLst>
      <p:ext uri="{BB962C8B-B14F-4D97-AF65-F5344CB8AC3E}">
        <p14:creationId xmlns:p14="http://schemas.microsoft.com/office/powerpoint/2010/main" val="19112349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Hybrid work models, which combine remote and in-office work, are becoming increasingly popular. This approach allows employees to enjoy the benefits of both environments, enhancing job satisfaction and productivity.</a:t>
            </a:r>
          </a:p>
        </p:txBody>
      </p:sp>
      <p:sp>
        <p:nvSpPr>
          <p:cNvPr id="4" name="Slide Number Placeholder 3"/>
          <p:cNvSpPr>
            <a:spLocks noGrp="1"/>
          </p:cNvSpPr>
          <p:nvPr>
            <p:ph type="sldNum" sz="quarter" idx="5"/>
          </p:nvPr>
        </p:nvSpPr>
        <p:spPr/>
        <p:txBody>
          <a:bodyPr/>
          <a:lstStyle/>
          <a:p>
            <a:fld id="{5181B2D6-F0E6-42D6-B4E2-6A44BD9F5391}" type="slidenum">
              <a:rPr lang="en-US" smtClean="0"/>
              <a:t>21</a:t>
            </a:fld>
            <a:endParaRPr lang="en-US"/>
          </a:p>
        </p:txBody>
      </p:sp>
    </p:spTree>
    <p:extLst>
      <p:ext uri="{BB962C8B-B14F-4D97-AF65-F5344CB8AC3E}">
        <p14:creationId xmlns:p14="http://schemas.microsoft.com/office/powerpoint/2010/main" val="22688705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rise of remote work is likely to influence urbanization patterns and real estate markets. As more people work remotely, there may be shifts in demand for office space and housing in suburban and rural areas.</a:t>
            </a:r>
          </a:p>
        </p:txBody>
      </p:sp>
      <p:sp>
        <p:nvSpPr>
          <p:cNvPr id="4" name="Slide Number Placeholder 3"/>
          <p:cNvSpPr>
            <a:spLocks noGrp="1"/>
          </p:cNvSpPr>
          <p:nvPr>
            <p:ph type="sldNum" sz="quarter" idx="5"/>
          </p:nvPr>
        </p:nvSpPr>
        <p:spPr/>
        <p:txBody>
          <a:bodyPr/>
          <a:lstStyle/>
          <a:p>
            <a:fld id="{5181B2D6-F0E6-42D6-B4E2-6A44BD9F5391}" type="slidenum">
              <a:rPr lang="en-US" smtClean="0"/>
              <a:t>22</a:t>
            </a:fld>
            <a:endParaRPr lang="en-US"/>
          </a:p>
        </p:txBody>
      </p:sp>
    </p:spTree>
    <p:extLst>
      <p:ext uri="{BB962C8B-B14F-4D97-AF65-F5344CB8AC3E}">
        <p14:creationId xmlns:p14="http://schemas.microsoft.com/office/powerpoint/2010/main" val="28035939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rise of remote work has transformed the modern workplace, presenting both opportunities and challenges. By understanding its implications, organizations can better navigate this evolving landscape and create a productive and inclusive work environment.</a:t>
            </a:r>
          </a:p>
        </p:txBody>
      </p:sp>
      <p:sp>
        <p:nvSpPr>
          <p:cNvPr id="4" name="Slide Number Placeholder 3"/>
          <p:cNvSpPr>
            <a:spLocks noGrp="1"/>
          </p:cNvSpPr>
          <p:nvPr>
            <p:ph type="sldNum" sz="quarter" idx="5"/>
          </p:nvPr>
        </p:nvSpPr>
        <p:spPr/>
        <p:txBody>
          <a:bodyPr/>
          <a:lstStyle/>
          <a:p>
            <a:fld id="{5181B2D6-F0E6-42D6-B4E2-6A44BD9F5391}" type="slidenum">
              <a:rPr lang="en-US" smtClean="0"/>
              <a:t>23</a:t>
            </a:fld>
            <a:endParaRPr lang="en-US"/>
          </a:p>
        </p:txBody>
      </p:sp>
    </p:spTree>
    <p:extLst>
      <p:ext uri="{BB962C8B-B14F-4D97-AF65-F5344CB8AC3E}">
        <p14:creationId xmlns:p14="http://schemas.microsoft.com/office/powerpoint/2010/main" val="9277382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Remote work has gained significant attention in recent years, particularly due to the COVID-19 pandemic. Understanding its definition, historical aspects, and growth factors is crucial for appreciating its impact on the modern workplace.</a:t>
            </a:r>
          </a:p>
        </p:txBody>
      </p:sp>
      <p:sp>
        <p:nvSpPr>
          <p:cNvPr id="4" name="Slide Number Placeholder 3"/>
          <p:cNvSpPr>
            <a:spLocks noGrp="1"/>
          </p:cNvSpPr>
          <p:nvPr>
            <p:ph type="sldNum" sz="quarter" idx="5"/>
          </p:nvPr>
        </p:nvSpPr>
        <p:spPr/>
        <p:txBody>
          <a:bodyPr/>
          <a:lstStyle/>
          <a:p>
            <a:fld id="{5181B2D6-F0E6-42D6-B4E2-6A44BD9F5391}" type="slidenum">
              <a:rPr lang="en-US" smtClean="0"/>
              <a:t>3</a:t>
            </a:fld>
            <a:endParaRPr lang="en-US"/>
          </a:p>
        </p:txBody>
      </p:sp>
    </p:spTree>
    <p:extLst>
      <p:ext uri="{BB962C8B-B14F-4D97-AF65-F5344CB8AC3E}">
        <p14:creationId xmlns:p14="http://schemas.microsoft.com/office/powerpoint/2010/main" val="23693050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Remote work refers to a work arrangement that allows employees to work outside of a traditional office environment. Key concepts include telecommuting, flexible work arrangements, and the use of technology to facilitate remote collaboration.</a:t>
            </a:r>
          </a:p>
        </p:txBody>
      </p:sp>
      <p:sp>
        <p:nvSpPr>
          <p:cNvPr id="4" name="Slide Number Placeholder 3"/>
          <p:cNvSpPr>
            <a:spLocks noGrp="1"/>
          </p:cNvSpPr>
          <p:nvPr>
            <p:ph type="sldNum" sz="quarter" idx="5"/>
          </p:nvPr>
        </p:nvSpPr>
        <p:spPr/>
        <p:txBody>
          <a:bodyPr/>
          <a:lstStyle/>
          <a:p>
            <a:fld id="{5181B2D6-F0E6-42D6-B4E2-6A44BD9F5391}" type="slidenum">
              <a:rPr lang="en-US" smtClean="0"/>
              <a:t>4</a:t>
            </a:fld>
            <a:endParaRPr lang="en-US"/>
          </a:p>
        </p:txBody>
      </p:sp>
    </p:spTree>
    <p:extLst>
      <p:ext uri="{BB962C8B-B14F-4D97-AF65-F5344CB8AC3E}">
        <p14:creationId xmlns:p14="http://schemas.microsoft.com/office/powerpoint/2010/main" val="34448998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roots of remote work can be traced back to the 1970s when early adopters began experimenting with telecommuting. Over the years, various industries have recognized the benefits of remote work, paving the way for its current popularity.</a:t>
            </a:r>
          </a:p>
        </p:txBody>
      </p:sp>
      <p:sp>
        <p:nvSpPr>
          <p:cNvPr id="4" name="Slide Number Placeholder 3"/>
          <p:cNvSpPr>
            <a:spLocks noGrp="1"/>
          </p:cNvSpPr>
          <p:nvPr>
            <p:ph type="sldNum" sz="quarter" idx="5"/>
          </p:nvPr>
        </p:nvSpPr>
        <p:spPr/>
        <p:txBody>
          <a:bodyPr/>
          <a:lstStyle/>
          <a:p>
            <a:fld id="{5181B2D6-F0E6-42D6-B4E2-6A44BD9F5391}" type="slidenum">
              <a:rPr lang="en-US" smtClean="0"/>
              <a:t>5</a:t>
            </a:fld>
            <a:endParaRPr lang="en-US"/>
          </a:p>
        </p:txBody>
      </p:sp>
    </p:spTree>
    <p:extLst>
      <p:ext uri="{BB962C8B-B14F-4D97-AF65-F5344CB8AC3E}">
        <p14:creationId xmlns:p14="http://schemas.microsoft.com/office/powerpoint/2010/main" val="8942265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Several factors have contributed to the rise of remote work, including technological advancements, changing workforce demographics, and the recent global pandemic, which forced companies to adapt to remote work rapidly.</a:t>
            </a:r>
          </a:p>
        </p:txBody>
      </p:sp>
      <p:sp>
        <p:nvSpPr>
          <p:cNvPr id="4" name="Slide Number Placeholder 3"/>
          <p:cNvSpPr>
            <a:spLocks noGrp="1"/>
          </p:cNvSpPr>
          <p:nvPr>
            <p:ph type="sldNum" sz="quarter" idx="5"/>
          </p:nvPr>
        </p:nvSpPr>
        <p:spPr/>
        <p:txBody>
          <a:bodyPr/>
          <a:lstStyle/>
          <a:p>
            <a:fld id="{5181B2D6-F0E6-42D6-B4E2-6A44BD9F5391}" type="slidenum">
              <a:rPr lang="en-US" smtClean="0"/>
              <a:t>6</a:t>
            </a:fld>
            <a:endParaRPr lang="en-US"/>
          </a:p>
        </p:txBody>
      </p:sp>
    </p:spTree>
    <p:extLst>
      <p:ext uri="{BB962C8B-B14F-4D97-AF65-F5344CB8AC3E}">
        <p14:creationId xmlns:p14="http://schemas.microsoft.com/office/powerpoint/2010/main" val="3632565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Technology plays a crucial role in facilitating remote work. Innovations in communication tools, collaboration software, and cybersecurity have made it easier for teams to work together, regardless of location.</a:t>
            </a:r>
          </a:p>
        </p:txBody>
      </p:sp>
      <p:sp>
        <p:nvSpPr>
          <p:cNvPr id="4" name="Slide Number Placeholder 3"/>
          <p:cNvSpPr>
            <a:spLocks noGrp="1"/>
          </p:cNvSpPr>
          <p:nvPr>
            <p:ph type="sldNum" sz="quarter" idx="5"/>
          </p:nvPr>
        </p:nvSpPr>
        <p:spPr/>
        <p:txBody>
          <a:bodyPr/>
          <a:lstStyle/>
          <a:p>
            <a:fld id="{5181B2D6-F0E6-42D6-B4E2-6A44BD9F5391}" type="slidenum">
              <a:rPr lang="en-US" smtClean="0"/>
              <a:t>7</a:t>
            </a:fld>
            <a:endParaRPr lang="en-US"/>
          </a:p>
        </p:txBody>
      </p:sp>
    </p:spTree>
    <p:extLst>
      <p:ext uri="{BB962C8B-B14F-4D97-AF65-F5344CB8AC3E}">
        <p14:creationId xmlns:p14="http://schemas.microsoft.com/office/powerpoint/2010/main" val="29002284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Tools like Zoom, Slack, and Microsoft Teams have revolutionized the way teams communicate and collaborate. These platforms provide essential features such as video conferencing, instant messaging, and file sharing, enhancing remote interactions.</a:t>
            </a:r>
          </a:p>
        </p:txBody>
      </p:sp>
      <p:sp>
        <p:nvSpPr>
          <p:cNvPr id="4" name="Slide Number Placeholder 3"/>
          <p:cNvSpPr>
            <a:spLocks noGrp="1"/>
          </p:cNvSpPr>
          <p:nvPr>
            <p:ph type="sldNum" sz="quarter" idx="5"/>
          </p:nvPr>
        </p:nvSpPr>
        <p:spPr/>
        <p:txBody>
          <a:bodyPr/>
          <a:lstStyle/>
          <a:p>
            <a:fld id="{5181B2D6-F0E6-42D6-B4E2-6A44BD9F5391}" type="slidenum">
              <a:rPr lang="en-US" smtClean="0"/>
              <a:t>8</a:t>
            </a:fld>
            <a:endParaRPr lang="en-US"/>
          </a:p>
        </p:txBody>
      </p:sp>
    </p:spTree>
    <p:extLst>
      <p:ext uri="{BB962C8B-B14F-4D97-AF65-F5344CB8AC3E}">
        <p14:creationId xmlns:p14="http://schemas.microsoft.com/office/powerpoint/2010/main" val="14126855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Cloud computing has enabled seamless access to documents and projects from anywhere. Collaboration software such as Google Workspace and Asana allows teams to work together in real-time, regardless of physical location.</a:t>
            </a:r>
          </a:p>
        </p:txBody>
      </p:sp>
      <p:sp>
        <p:nvSpPr>
          <p:cNvPr id="4" name="Slide Number Placeholder 3"/>
          <p:cNvSpPr>
            <a:spLocks noGrp="1"/>
          </p:cNvSpPr>
          <p:nvPr>
            <p:ph type="sldNum" sz="quarter" idx="5"/>
          </p:nvPr>
        </p:nvSpPr>
        <p:spPr/>
        <p:txBody>
          <a:bodyPr/>
          <a:lstStyle/>
          <a:p>
            <a:fld id="{5181B2D6-F0E6-42D6-B4E2-6A44BD9F5391}" type="slidenum">
              <a:rPr lang="en-US" smtClean="0"/>
              <a:t>9</a:t>
            </a:fld>
            <a:endParaRPr lang="en-US"/>
          </a:p>
        </p:txBody>
      </p:sp>
    </p:spTree>
    <p:extLst>
      <p:ext uri="{BB962C8B-B14F-4D97-AF65-F5344CB8AC3E}">
        <p14:creationId xmlns:p14="http://schemas.microsoft.com/office/powerpoint/2010/main" val="3834999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6CA37AC-6D2C-ED52-9B88-0A8296BEF2C8}"/>
              </a:ext>
            </a:extLst>
          </p:cNvPr>
          <p:cNvSpPr/>
          <p:nvPr/>
        </p:nvSpPr>
        <p:spPr>
          <a:xfrm>
            <a:off x="6991105" y="0"/>
            <a:ext cx="5200895" cy="6858000"/>
          </a:xfrm>
          <a:prstGeom prst="rect">
            <a:avLst/>
          </a:prstGeom>
          <a:gradFill flip="none" rotWithShape="1">
            <a:gsLst>
              <a:gs pos="44000">
                <a:schemeClr val="bg1"/>
              </a:gs>
              <a:gs pos="89000">
                <a:schemeClr val="bg1"/>
              </a:gs>
            </a:gsLst>
            <a:path path="circle">
              <a:fillToRect l="100000" t="100000"/>
            </a:path>
            <a:tileRect r="-100000" b="-100000"/>
          </a:gradFill>
          <a:ln>
            <a:noFill/>
          </a:ln>
          <a:effectLst>
            <a:outerShdw blurRad="520700" dist="38100" sx="99000" sy="99000" algn="tl"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165A4D5A-E9BC-414E-B5E0-0EAF14C7BB89}"/>
              </a:ext>
            </a:extLst>
          </p:cNvPr>
          <p:cNvSpPr>
            <a:spLocks noGrp="1"/>
          </p:cNvSpPr>
          <p:nvPr>
            <p:ph type="ctrTitle"/>
          </p:nvPr>
        </p:nvSpPr>
        <p:spPr>
          <a:xfrm>
            <a:off x="1219712" y="1801728"/>
            <a:ext cx="4572000" cy="1787037"/>
          </a:xfrm>
        </p:spPr>
        <p:txBody>
          <a:bodyPr anchor="ctr">
            <a:normAutofit/>
          </a:bodyPr>
          <a:lstStyle>
            <a:lvl1pPr algn="ctr">
              <a:defRPr sz="4000"/>
            </a:lvl1pPr>
          </a:lstStyle>
          <a:p>
            <a:r>
              <a:rPr lang="en-US"/>
              <a:t>Click to edit Master title style</a:t>
            </a:r>
            <a:endParaRPr lang="en-US" dirty="0"/>
          </a:p>
        </p:txBody>
      </p:sp>
      <p:sp>
        <p:nvSpPr>
          <p:cNvPr id="6" name="Subtitle 2">
            <a:extLst>
              <a:ext uri="{FF2B5EF4-FFF2-40B4-BE49-F238E27FC236}">
                <a16:creationId xmlns:a16="http://schemas.microsoft.com/office/drawing/2014/main" id="{B581A9ED-C3FE-B83E-E68F-8BF80A965401}"/>
              </a:ext>
            </a:extLst>
          </p:cNvPr>
          <p:cNvSpPr>
            <a:spLocks noGrp="1"/>
          </p:cNvSpPr>
          <p:nvPr>
            <p:ph type="subTitle" idx="1"/>
          </p:nvPr>
        </p:nvSpPr>
        <p:spPr>
          <a:xfrm>
            <a:off x="1219712" y="3720846"/>
            <a:ext cx="4572000" cy="976483"/>
          </a:xfrm>
        </p:spPr>
        <p:txBody>
          <a:bodyPr anchor="ct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7" name="Picture Placeholder 16">
            <a:extLst>
              <a:ext uri="{FF2B5EF4-FFF2-40B4-BE49-F238E27FC236}">
                <a16:creationId xmlns:a16="http://schemas.microsoft.com/office/drawing/2014/main" id="{2A1CFF5D-3AFE-96A9-0F8D-25545631A048}"/>
              </a:ext>
            </a:extLst>
          </p:cNvPr>
          <p:cNvSpPr>
            <a:spLocks noGrp="1"/>
          </p:cNvSpPr>
          <p:nvPr>
            <p:ph type="pic" sz="quarter" idx="10"/>
          </p:nvPr>
        </p:nvSpPr>
        <p:spPr>
          <a:xfrm>
            <a:off x="6991105" y="0"/>
            <a:ext cx="5200895" cy="6858000"/>
          </a:xfrm>
          <a:pattFill prst="dkDnDiag">
            <a:fgClr>
              <a:schemeClr val="accent1"/>
            </a:fgClr>
            <a:bgClr>
              <a:schemeClr val="bg1"/>
            </a:bgClr>
          </a:pattFill>
        </p:spPr>
        <p:txBody>
          <a:bodyPr/>
          <a:lstStyle/>
          <a:p>
            <a:r>
              <a:rPr lang="en-US"/>
              <a:t>Click icon to add picture</a:t>
            </a:r>
          </a:p>
        </p:txBody>
      </p:sp>
      <p:sp>
        <p:nvSpPr>
          <p:cNvPr id="4" name="Rectangle: Rounded Corners 3">
            <a:extLst>
              <a:ext uri="{FF2B5EF4-FFF2-40B4-BE49-F238E27FC236}">
                <a16:creationId xmlns:a16="http://schemas.microsoft.com/office/drawing/2014/main" id="{92397967-02A7-6A27-406E-E17D02495330}"/>
              </a:ext>
            </a:extLst>
          </p:cNvPr>
          <p:cNvSpPr/>
          <p:nvPr/>
        </p:nvSpPr>
        <p:spPr>
          <a:xfrm flipV="1">
            <a:off x="1250832" y="1732573"/>
            <a:ext cx="4572000" cy="68910"/>
          </a:xfrm>
          <a:prstGeom prst="roundRect">
            <a:avLst>
              <a:gd name="adj" fmla="val 50000"/>
            </a:avLst>
          </a:prstGeom>
          <a:gradFill flip="none" rotWithShape="1">
            <a:gsLst>
              <a:gs pos="0">
                <a:schemeClr val="accent1"/>
              </a:gs>
              <a:gs pos="100000">
                <a:schemeClr val="accent1">
                  <a:lumMod val="75000"/>
                </a:schemeClr>
              </a:gs>
            </a:gsLst>
            <a:lin ang="2700000" scaled="1"/>
            <a:tileRect/>
          </a:gradFill>
          <a:ln>
            <a:noFill/>
          </a:ln>
          <a:effectLst>
            <a:outerShdw blurRad="215900" sx="101000" sy="101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 name="Rectangle: Rounded Corners 4">
            <a:extLst>
              <a:ext uri="{FF2B5EF4-FFF2-40B4-BE49-F238E27FC236}">
                <a16:creationId xmlns:a16="http://schemas.microsoft.com/office/drawing/2014/main" id="{740A87A0-4822-5B3A-519F-7116F6808623}"/>
              </a:ext>
            </a:extLst>
          </p:cNvPr>
          <p:cNvSpPr/>
          <p:nvPr/>
        </p:nvSpPr>
        <p:spPr>
          <a:xfrm flipV="1">
            <a:off x="1198742" y="4756312"/>
            <a:ext cx="4572000" cy="68910"/>
          </a:xfrm>
          <a:prstGeom prst="roundRect">
            <a:avLst>
              <a:gd name="adj" fmla="val 50000"/>
            </a:avLst>
          </a:prstGeom>
          <a:gradFill flip="none" rotWithShape="1">
            <a:gsLst>
              <a:gs pos="0">
                <a:schemeClr val="accent1"/>
              </a:gs>
              <a:gs pos="100000">
                <a:schemeClr val="accent1">
                  <a:lumMod val="75000"/>
                </a:schemeClr>
              </a:gs>
            </a:gsLst>
            <a:lin ang="2700000" scaled="1"/>
            <a:tileRect/>
          </a:gradFill>
          <a:ln>
            <a:noFill/>
          </a:ln>
          <a:effectLst>
            <a:outerShdw blurRad="215900" sx="101000" sy="101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2450022282"/>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E7C37-AAD1-2DD7-9622-2DCB581256E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A4AF162-BF25-3890-AA01-9505EF17D4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1F3DEC2-4FA8-A524-7255-55918520C61B}"/>
              </a:ext>
            </a:extLst>
          </p:cNvPr>
          <p:cNvSpPr>
            <a:spLocks noGrp="1"/>
          </p:cNvSpPr>
          <p:nvPr>
            <p:ph type="dt" sz="half" idx="10"/>
          </p:nvPr>
        </p:nvSpPr>
        <p:spPr/>
        <p:txBody>
          <a:bodyPr/>
          <a:lstStyle/>
          <a:p>
            <a:fld id="{307002C7-C123-453E-9C28-00F4AE7C50C4}" type="datetimeFigureOut">
              <a:rPr lang="en-US" smtClean="0"/>
              <a:t>2/12/2025</a:t>
            </a:fld>
            <a:endParaRPr lang="en-US"/>
          </a:p>
        </p:txBody>
      </p:sp>
      <p:sp>
        <p:nvSpPr>
          <p:cNvPr id="5" name="Footer Placeholder 4">
            <a:extLst>
              <a:ext uri="{FF2B5EF4-FFF2-40B4-BE49-F238E27FC236}">
                <a16:creationId xmlns:a16="http://schemas.microsoft.com/office/drawing/2014/main" id="{B6D23628-DEFB-D929-FF70-4B62456E32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8DBAD7-026D-472F-5397-FF0A8E3C34B2}"/>
              </a:ext>
            </a:extLst>
          </p:cNvPr>
          <p:cNvSpPr>
            <a:spLocks noGrp="1"/>
          </p:cNvSpPr>
          <p:nvPr>
            <p:ph type="sldNum" sz="quarter" idx="12"/>
          </p:nvPr>
        </p:nvSpPr>
        <p:spPr/>
        <p:txBody>
          <a:bodyPr/>
          <a:lstStyle/>
          <a:p>
            <a:fld id="{10CB2F73-4024-4308-A32E-06DD4CCF2291}" type="slidenum">
              <a:rPr lang="en-US" smtClean="0"/>
              <a:t>‹#›</a:t>
            </a:fld>
            <a:endParaRPr lang="en-US"/>
          </a:p>
        </p:txBody>
      </p:sp>
    </p:spTree>
    <p:extLst>
      <p:ext uri="{BB962C8B-B14F-4D97-AF65-F5344CB8AC3E}">
        <p14:creationId xmlns:p14="http://schemas.microsoft.com/office/powerpoint/2010/main" val="616963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Agenda">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6CA37AC-6D2C-ED52-9B88-0A8296BEF2C8}"/>
              </a:ext>
            </a:extLst>
          </p:cNvPr>
          <p:cNvSpPr/>
          <p:nvPr/>
        </p:nvSpPr>
        <p:spPr>
          <a:xfrm>
            <a:off x="0" y="0"/>
            <a:ext cx="5562600" cy="6858000"/>
          </a:xfrm>
          <a:prstGeom prst="rect">
            <a:avLst/>
          </a:prstGeom>
          <a:gradFill flip="none" rotWithShape="1">
            <a:gsLst>
              <a:gs pos="44000">
                <a:schemeClr val="bg1"/>
              </a:gs>
              <a:gs pos="89000">
                <a:schemeClr val="bg1"/>
              </a:gs>
            </a:gsLst>
            <a:path path="circle">
              <a:fillToRect l="100000" t="100000"/>
            </a:path>
            <a:tileRect r="-100000" b="-100000"/>
          </a:gradFill>
          <a:ln>
            <a:noFill/>
          </a:ln>
          <a:effectLst>
            <a:outerShdw blurRad="520700" dist="38100" sx="99000" sy="99000" algn="tl"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165A4D5A-E9BC-414E-B5E0-0EAF14C7BB89}"/>
              </a:ext>
            </a:extLst>
          </p:cNvPr>
          <p:cNvSpPr>
            <a:spLocks noGrp="1"/>
          </p:cNvSpPr>
          <p:nvPr>
            <p:ph type="ctrTitle"/>
          </p:nvPr>
        </p:nvSpPr>
        <p:spPr>
          <a:xfrm>
            <a:off x="6462851" y="453570"/>
            <a:ext cx="4891791" cy="1481558"/>
          </a:xfrm>
        </p:spPr>
        <p:txBody>
          <a:bodyPr anchor="ctr">
            <a:normAutofit/>
          </a:bodyPr>
          <a:lstStyle>
            <a:lvl1pPr algn="l">
              <a:defRPr sz="4000"/>
            </a:lvl1pPr>
          </a:lstStyle>
          <a:p>
            <a:r>
              <a:rPr lang="en-US"/>
              <a:t>Click to edit Master title style</a:t>
            </a:r>
            <a:endParaRPr lang="en-US" dirty="0"/>
          </a:p>
        </p:txBody>
      </p:sp>
      <p:sp>
        <p:nvSpPr>
          <p:cNvPr id="17" name="Picture Placeholder 16">
            <a:extLst>
              <a:ext uri="{FF2B5EF4-FFF2-40B4-BE49-F238E27FC236}">
                <a16:creationId xmlns:a16="http://schemas.microsoft.com/office/drawing/2014/main" id="{2A1CFF5D-3AFE-96A9-0F8D-25545631A048}"/>
              </a:ext>
            </a:extLst>
          </p:cNvPr>
          <p:cNvSpPr>
            <a:spLocks noGrp="1"/>
          </p:cNvSpPr>
          <p:nvPr>
            <p:ph type="pic" sz="quarter" idx="10"/>
          </p:nvPr>
        </p:nvSpPr>
        <p:spPr>
          <a:xfrm>
            <a:off x="-1" y="0"/>
            <a:ext cx="5562600" cy="6858000"/>
          </a:xfrm>
          <a:pattFill prst="dkDnDiag">
            <a:fgClr>
              <a:schemeClr val="accent1"/>
            </a:fgClr>
            <a:bgClr>
              <a:schemeClr val="bg1"/>
            </a:bgClr>
          </a:pattFill>
        </p:spPr>
        <p:txBody>
          <a:bodyPr/>
          <a:lstStyle/>
          <a:p>
            <a:r>
              <a:rPr lang="en-US"/>
              <a:t>Click icon to add picture</a:t>
            </a:r>
          </a:p>
        </p:txBody>
      </p:sp>
      <p:sp>
        <p:nvSpPr>
          <p:cNvPr id="7" name="Text Placeholder 6">
            <a:extLst>
              <a:ext uri="{FF2B5EF4-FFF2-40B4-BE49-F238E27FC236}">
                <a16:creationId xmlns:a16="http://schemas.microsoft.com/office/drawing/2014/main" id="{56F445BE-1EE5-A9AE-4B3D-B352DDD28E9B}"/>
              </a:ext>
            </a:extLst>
          </p:cNvPr>
          <p:cNvSpPr>
            <a:spLocks noGrp="1"/>
          </p:cNvSpPr>
          <p:nvPr>
            <p:ph type="body" sz="quarter" idx="11"/>
          </p:nvPr>
        </p:nvSpPr>
        <p:spPr>
          <a:xfrm>
            <a:off x="6462851" y="2163938"/>
            <a:ext cx="4891791" cy="4188143"/>
          </a:xfrm>
        </p:spPr>
        <p:txBody>
          <a:bodyPr>
            <a:normAutofit/>
          </a:bodyPr>
          <a:lstStyle>
            <a:lvl1pPr marL="457200" indent="-457200">
              <a:buFont typeface="+mj-lt"/>
              <a:buAutoNum type="arabicPeriod"/>
              <a:defRPr sz="2400"/>
            </a:lvl1pPr>
            <a:lvl2pPr marL="914400" indent="-457200">
              <a:buFont typeface="+mj-lt"/>
              <a:buAutoNum type="arabicPeriod"/>
              <a:defRPr sz="2400"/>
            </a:lvl2pPr>
            <a:lvl3pPr marL="1371600" indent="-457200">
              <a:buFont typeface="+mj-lt"/>
              <a:buAutoNum type="arabicPeriod"/>
              <a:defRPr sz="2400"/>
            </a:lvl3pPr>
            <a:lvl4pPr marL="1828800" indent="-457200">
              <a:buFont typeface="+mj-lt"/>
              <a:buAutoNum type="arabicPeriod"/>
              <a:defRPr sz="2400"/>
            </a:lvl4pPr>
            <a:lvl5pPr marL="2286000" indent="-457200">
              <a:buFont typeface="+mj-lt"/>
              <a:buAutoNum type="arabicPeriod"/>
              <a:defRPr sz="2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Rectangle: Rounded Corners 13">
            <a:extLst>
              <a:ext uri="{FF2B5EF4-FFF2-40B4-BE49-F238E27FC236}">
                <a16:creationId xmlns:a16="http://schemas.microsoft.com/office/drawing/2014/main" id="{D6A0E586-1A19-5F9E-D9CC-D20E370C09B9}"/>
              </a:ext>
            </a:extLst>
          </p:cNvPr>
          <p:cNvSpPr/>
          <p:nvPr/>
        </p:nvSpPr>
        <p:spPr>
          <a:xfrm flipV="1">
            <a:off x="6622746" y="1819377"/>
            <a:ext cx="4572000" cy="68910"/>
          </a:xfrm>
          <a:prstGeom prst="roundRect">
            <a:avLst>
              <a:gd name="adj" fmla="val 50000"/>
            </a:avLst>
          </a:prstGeom>
          <a:gradFill flip="none" rotWithShape="1">
            <a:gsLst>
              <a:gs pos="0">
                <a:schemeClr val="accent1"/>
              </a:gs>
              <a:gs pos="100000">
                <a:schemeClr val="accent1">
                  <a:lumMod val="75000"/>
                </a:schemeClr>
              </a:gs>
            </a:gsLst>
            <a:lin ang="2700000" scaled="1"/>
            <a:tileRect/>
          </a:gradFill>
          <a:ln>
            <a:noFill/>
          </a:ln>
          <a:effectLst>
            <a:outerShdw blurRad="215900" sx="101000" sy="101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428432757"/>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p:bg>
      <p:bgPr>
        <a:solidFill>
          <a:schemeClr val="accent2"/>
        </a:solidFill>
        <a:effectLst/>
      </p:bgPr>
    </p:bg>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97E5AC92-545A-1D9D-F372-C7A8E7524F18}"/>
              </a:ext>
            </a:extLst>
          </p:cNvPr>
          <p:cNvSpPr/>
          <p:nvPr/>
        </p:nvSpPr>
        <p:spPr>
          <a:xfrm flipV="1">
            <a:off x="7620000" y="788505"/>
            <a:ext cx="4572000" cy="68910"/>
          </a:xfrm>
          <a:prstGeom prst="roundRect">
            <a:avLst>
              <a:gd name="adj" fmla="val 50000"/>
            </a:avLst>
          </a:prstGeom>
          <a:gradFill flip="none" rotWithShape="1">
            <a:gsLst>
              <a:gs pos="0">
                <a:schemeClr val="accent1"/>
              </a:gs>
              <a:gs pos="100000">
                <a:schemeClr val="accent1">
                  <a:lumMod val="75000"/>
                </a:schemeClr>
              </a:gs>
            </a:gsLst>
            <a:lin ang="2700000" scaled="1"/>
            <a:tileRect/>
          </a:gradFill>
          <a:ln>
            <a:noFill/>
          </a:ln>
          <a:effectLst>
            <a:outerShdw blurRad="215900" sx="101000" sy="101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 name="Title 4">
            <a:extLst>
              <a:ext uri="{FF2B5EF4-FFF2-40B4-BE49-F238E27FC236}">
                <a16:creationId xmlns:a16="http://schemas.microsoft.com/office/drawing/2014/main" id="{57D064A3-AC80-9C6B-097C-63FC242ADA0D}"/>
              </a:ext>
            </a:extLst>
          </p:cNvPr>
          <p:cNvSpPr>
            <a:spLocks noGrp="1"/>
          </p:cNvSpPr>
          <p:nvPr>
            <p:ph type="title"/>
          </p:nvPr>
        </p:nvSpPr>
        <p:spPr>
          <a:xfrm>
            <a:off x="1478280" y="2362529"/>
            <a:ext cx="9235440" cy="2132942"/>
          </a:xfrm>
        </p:spPr>
        <p:txBody>
          <a:bodyPr/>
          <a:lstStyle>
            <a:lvl1pPr algn="ctr">
              <a:defRPr>
                <a:solidFill>
                  <a:schemeClr val="bg1"/>
                </a:solidFill>
              </a:defRPr>
            </a:lvl1pPr>
          </a:lstStyle>
          <a:p>
            <a:r>
              <a:rPr lang="en-US"/>
              <a:t>Click to edit Master title style</a:t>
            </a:r>
          </a:p>
        </p:txBody>
      </p:sp>
      <p:sp>
        <p:nvSpPr>
          <p:cNvPr id="6" name="Rectangle: Rounded Corners 5">
            <a:extLst>
              <a:ext uri="{FF2B5EF4-FFF2-40B4-BE49-F238E27FC236}">
                <a16:creationId xmlns:a16="http://schemas.microsoft.com/office/drawing/2014/main" id="{B2A495C6-6BA5-3948-8BF6-C19081E60487}"/>
              </a:ext>
            </a:extLst>
          </p:cNvPr>
          <p:cNvSpPr/>
          <p:nvPr/>
        </p:nvSpPr>
        <p:spPr>
          <a:xfrm flipV="1">
            <a:off x="0" y="6008370"/>
            <a:ext cx="4572000" cy="68910"/>
          </a:xfrm>
          <a:prstGeom prst="roundRect">
            <a:avLst>
              <a:gd name="adj" fmla="val 50000"/>
            </a:avLst>
          </a:prstGeom>
          <a:gradFill flip="none" rotWithShape="1">
            <a:gsLst>
              <a:gs pos="0">
                <a:schemeClr val="accent1"/>
              </a:gs>
              <a:gs pos="100000">
                <a:schemeClr val="accent1">
                  <a:lumMod val="75000"/>
                </a:schemeClr>
              </a:gs>
            </a:gsLst>
            <a:lin ang="2700000" scaled="1"/>
            <a:tileRect/>
          </a:gradFill>
          <a:ln>
            <a:noFill/>
          </a:ln>
          <a:effectLst>
            <a:outerShdw blurRad="215900" sx="101000" sy="101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3787016652"/>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ontent">
    <p:bg>
      <p:bgPr>
        <a:solidFill>
          <a:schemeClr val="bg1"/>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DE8772C-6D71-5B03-C51E-0ABAB07C4CD8}"/>
              </a:ext>
            </a:extLst>
          </p:cNvPr>
          <p:cNvSpPr>
            <a:spLocks noGrp="1"/>
          </p:cNvSpPr>
          <p:nvPr>
            <p:ph type="title"/>
          </p:nvPr>
        </p:nvSpPr>
        <p:spPr>
          <a:xfrm>
            <a:off x="841866" y="581935"/>
            <a:ext cx="5315094" cy="1010134"/>
          </a:xfrm>
        </p:spPr>
        <p:txBody>
          <a:bodyPr>
            <a:normAutofit/>
          </a:bodyPr>
          <a:lstStyle>
            <a:lvl1pPr algn="l">
              <a:defRPr sz="3200"/>
            </a:lvl1pPr>
          </a:lstStyle>
          <a:p>
            <a:r>
              <a:rPr lang="en-US"/>
              <a:t>Click to edit Master title style</a:t>
            </a:r>
            <a:endParaRPr lang="en-US" dirty="0"/>
          </a:p>
        </p:txBody>
      </p:sp>
      <p:sp>
        <p:nvSpPr>
          <p:cNvPr id="8" name="Content Placeholder 6">
            <a:extLst>
              <a:ext uri="{FF2B5EF4-FFF2-40B4-BE49-F238E27FC236}">
                <a16:creationId xmlns:a16="http://schemas.microsoft.com/office/drawing/2014/main" id="{DC0967D5-54C2-8372-888E-E99ADA833EF3}"/>
              </a:ext>
            </a:extLst>
          </p:cNvPr>
          <p:cNvSpPr>
            <a:spLocks noGrp="1"/>
          </p:cNvSpPr>
          <p:nvPr>
            <p:ph sz="quarter" idx="13"/>
          </p:nvPr>
        </p:nvSpPr>
        <p:spPr>
          <a:xfrm>
            <a:off x="841866" y="2191498"/>
            <a:ext cx="4830500" cy="3699544"/>
          </a:xfrm>
        </p:spPr>
        <p:txBody>
          <a:bodyPr/>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8">
            <a:extLst>
              <a:ext uri="{FF2B5EF4-FFF2-40B4-BE49-F238E27FC236}">
                <a16:creationId xmlns:a16="http://schemas.microsoft.com/office/drawing/2014/main" id="{18220FBE-0564-CC1D-C224-5F9192A12FB1}"/>
              </a:ext>
            </a:extLst>
          </p:cNvPr>
          <p:cNvSpPr/>
          <p:nvPr/>
        </p:nvSpPr>
        <p:spPr>
          <a:xfrm flipV="1">
            <a:off x="841866" y="1613636"/>
            <a:ext cx="4907280" cy="93755"/>
          </a:xfrm>
          <a:prstGeom prst="rect">
            <a:avLst/>
          </a:prstGeom>
          <a:gradFill flip="none" rotWithShape="1">
            <a:gsLst>
              <a:gs pos="0">
                <a:schemeClr val="accent1"/>
              </a:gs>
              <a:gs pos="100000">
                <a:schemeClr val="accent1">
                  <a:lumMod val="75000"/>
                </a:schemeClr>
              </a:gs>
            </a:gsLst>
            <a:lin ang="2700000" scaled="1"/>
            <a:tileRect/>
          </a:gradFill>
          <a:ln>
            <a:noFill/>
          </a:ln>
          <a:effectLst>
            <a:outerShdw blurRad="139700" sx="101000" sy="101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Rectangle 2">
            <a:extLst>
              <a:ext uri="{FF2B5EF4-FFF2-40B4-BE49-F238E27FC236}">
                <a16:creationId xmlns:a16="http://schemas.microsoft.com/office/drawing/2014/main" id="{7FB6BA14-13FC-C8A5-7C5A-0CC5790DFB52}"/>
              </a:ext>
            </a:extLst>
          </p:cNvPr>
          <p:cNvSpPr/>
          <p:nvPr/>
        </p:nvSpPr>
        <p:spPr>
          <a:xfrm>
            <a:off x="6991105" y="0"/>
            <a:ext cx="5200895" cy="6556747"/>
          </a:xfrm>
          <a:prstGeom prst="rect">
            <a:avLst/>
          </a:prstGeom>
          <a:gradFill flip="none" rotWithShape="1">
            <a:gsLst>
              <a:gs pos="44000">
                <a:schemeClr val="bg1"/>
              </a:gs>
              <a:gs pos="89000">
                <a:schemeClr val="bg1"/>
              </a:gs>
            </a:gsLst>
            <a:path path="circle">
              <a:fillToRect l="100000" t="100000"/>
            </a:path>
            <a:tileRect r="-100000" b="-100000"/>
          </a:gradFill>
          <a:ln>
            <a:noFill/>
          </a:ln>
          <a:effectLst>
            <a:outerShdw blurRad="520700" dist="38100" sx="99000" sy="99000" algn="tl"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6" name="Picture Placeholder 16">
            <a:extLst>
              <a:ext uri="{FF2B5EF4-FFF2-40B4-BE49-F238E27FC236}">
                <a16:creationId xmlns:a16="http://schemas.microsoft.com/office/drawing/2014/main" id="{63642F10-D113-F2A7-E3A2-3022E974E104}"/>
              </a:ext>
            </a:extLst>
          </p:cNvPr>
          <p:cNvSpPr>
            <a:spLocks noGrp="1"/>
          </p:cNvSpPr>
          <p:nvPr>
            <p:ph type="pic" sz="quarter" idx="10"/>
          </p:nvPr>
        </p:nvSpPr>
        <p:spPr>
          <a:xfrm>
            <a:off x="7000701" y="0"/>
            <a:ext cx="5200895" cy="6556746"/>
          </a:xfrm>
          <a:pattFill prst="dkDnDiag">
            <a:fgClr>
              <a:schemeClr val="accent1"/>
            </a:fgClr>
            <a:bgClr>
              <a:schemeClr val="bg1"/>
            </a:bgClr>
          </a:pattFill>
        </p:spPr>
        <p:txBody>
          <a:bodyPr/>
          <a:lstStyle/>
          <a:p>
            <a:r>
              <a:rPr lang="en-US"/>
              <a:t>Click icon to add picture</a:t>
            </a:r>
          </a:p>
        </p:txBody>
      </p:sp>
      <p:sp>
        <p:nvSpPr>
          <p:cNvPr id="4" name="Rectangle 3">
            <a:extLst>
              <a:ext uri="{FF2B5EF4-FFF2-40B4-BE49-F238E27FC236}">
                <a16:creationId xmlns:a16="http://schemas.microsoft.com/office/drawing/2014/main" id="{91A5AD7F-ECE9-FC37-5D4C-69443E52345D}"/>
              </a:ext>
            </a:extLst>
          </p:cNvPr>
          <p:cNvSpPr/>
          <p:nvPr/>
        </p:nvSpPr>
        <p:spPr>
          <a:xfrm>
            <a:off x="6991103" y="6556747"/>
            <a:ext cx="5220093" cy="312828"/>
          </a:xfrm>
          <a:prstGeom prst="rect">
            <a:avLst/>
          </a:prstGeom>
          <a:gradFill flip="none" rotWithShape="1">
            <a:gsLst>
              <a:gs pos="0">
                <a:schemeClr val="accent1"/>
              </a:gs>
              <a:gs pos="100000">
                <a:schemeClr val="accent1">
                  <a:lumMod val="75000"/>
                </a:schemeClr>
              </a:gs>
            </a:gsLst>
            <a:lin ang="2700000" scaled="1"/>
            <a:tileRect/>
          </a:gradFill>
          <a:ln>
            <a:noFill/>
          </a:ln>
          <a:effectLst>
            <a:outerShdw blurRad="355600" sx="101000" sy="101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96330722"/>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2">
    <p:bg>
      <p:bgPr>
        <a:solidFill>
          <a:schemeClr val="bg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A5AD7F-ECE9-FC37-5D4C-69443E52345D}"/>
              </a:ext>
            </a:extLst>
          </p:cNvPr>
          <p:cNvSpPr/>
          <p:nvPr/>
        </p:nvSpPr>
        <p:spPr>
          <a:xfrm>
            <a:off x="0" y="6556747"/>
            <a:ext cx="5220093" cy="312828"/>
          </a:xfrm>
          <a:prstGeom prst="rect">
            <a:avLst/>
          </a:prstGeom>
          <a:gradFill flip="none" rotWithShape="1">
            <a:gsLst>
              <a:gs pos="0">
                <a:schemeClr val="accent1"/>
              </a:gs>
              <a:gs pos="100000">
                <a:schemeClr val="accent1">
                  <a:lumMod val="75000"/>
                </a:schemeClr>
              </a:gs>
            </a:gsLst>
            <a:lin ang="2700000" scaled="1"/>
            <a:tileRect/>
          </a:gradFill>
          <a:ln>
            <a:noFill/>
          </a:ln>
          <a:effectLst>
            <a:outerShdw blurRad="355600" sx="101000" sy="101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8DE8772C-6D71-5B03-C51E-0ABAB07C4CD8}"/>
              </a:ext>
            </a:extLst>
          </p:cNvPr>
          <p:cNvSpPr>
            <a:spLocks noGrp="1"/>
          </p:cNvSpPr>
          <p:nvPr>
            <p:ph type="title"/>
          </p:nvPr>
        </p:nvSpPr>
        <p:spPr>
          <a:xfrm>
            <a:off x="6095998" y="581935"/>
            <a:ext cx="5313295" cy="1010134"/>
          </a:xfrm>
        </p:spPr>
        <p:txBody>
          <a:bodyPr>
            <a:normAutofit/>
          </a:bodyPr>
          <a:lstStyle>
            <a:lvl1pPr algn="r">
              <a:defRPr sz="3200"/>
            </a:lvl1pPr>
          </a:lstStyle>
          <a:p>
            <a:r>
              <a:rPr lang="en-US"/>
              <a:t>Click to edit Master title style</a:t>
            </a:r>
            <a:endParaRPr lang="en-US" dirty="0"/>
          </a:p>
        </p:txBody>
      </p:sp>
      <p:sp>
        <p:nvSpPr>
          <p:cNvPr id="9" name="Rectangle 8">
            <a:extLst>
              <a:ext uri="{FF2B5EF4-FFF2-40B4-BE49-F238E27FC236}">
                <a16:creationId xmlns:a16="http://schemas.microsoft.com/office/drawing/2014/main" id="{18220FBE-0564-CC1D-C224-5F9192A12FB1}"/>
              </a:ext>
            </a:extLst>
          </p:cNvPr>
          <p:cNvSpPr/>
          <p:nvPr/>
        </p:nvSpPr>
        <p:spPr>
          <a:xfrm flipV="1">
            <a:off x="6502013" y="1613636"/>
            <a:ext cx="4907280" cy="93755"/>
          </a:xfrm>
          <a:prstGeom prst="rect">
            <a:avLst/>
          </a:prstGeom>
          <a:gradFill flip="none" rotWithShape="1">
            <a:gsLst>
              <a:gs pos="0">
                <a:schemeClr val="accent1"/>
              </a:gs>
              <a:gs pos="100000">
                <a:schemeClr val="accent1">
                  <a:lumMod val="75000"/>
                </a:schemeClr>
              </a:gs>
            </a:gsLst>
            <a:lin ang="2700000" scaled="1"/>
            <a:tileRect/>
          </a:gradFill>
          <a:ln>
            <a:noFill/>
          </a:ln>
          <a:effectLst>
            <a:outerShdw blurRad="190500" sx="101000" sy="101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Rectangle 2">
            <a:extLst>
              <a:ext uri="{FF2B5EF4-FFF2-40B4-BE49-F238E27FC236}">
                <a16:creationId xmlns:a16="http://schemas.microsoft.com/office/drawing/2014/main" id="{7FB6BA14-13FC-C8A5-7C5A-0CC5790DFB52}"/>
              </a:ext>
            </a:extLst>
          </p:cNvPr>
          <p:cNvSpPr/>
          <p:nvPr/>
        </p:nvSpPr>
        <p:spPr>
          <a:xfrm>
            <a:off x="2" y="0"/>
            <a:ext cx="5200895" cy="6556747"/>
          </a:xfrm>
          <a:prstGeom prst="rect">
            <a:avLst/>
          </a:prstGeom>
          <a:gradFill flip="none" rotWithShape="1">
            <a:gsLst>
              <a:gs pos="44000">
                <a:schemeClr val="bg1"/>
              </a:gs>
              <a:gs pos="89000">
                <a:schemeClr val="bg1"/>
              </a:gs>
            </a:gsLst>
            <a:path path="circle">
              <a:fillToRect l="100000" t="100000"/>
            </a:path>
            <a:tileRect r="-100000" b="-100000"/>
          </a:gradFill>
          <a:ln>
            <a:noFill/>
          </a:ln>
          <a:effectLst>
            <a:outerShdw blurRad="520700" dist="38100" sx="99000" sy="99000" algn="tl"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6" name="Picture Placeholder 16">
            <a:extLst>
              <a:ext uri="{FF2B5EF4-FFF2-40B4-BE49-F238E27FC236}">
                <a16:creationId xmlns:a16="http://schemas.microsoft.com/office/drawing/2014/main" id="{63642F10-D113-F2A7-E3A2-3022E974E104}"/>
              </a:ext>
            </a:extLst>
          </p:cNvPr>
          <p:cNvSpPr>
            <a:spLocks noGrp="1"/>
          </p:cNvSpPr>
          <p:nvPr>
            <p:ph type="pic" sz="quarter" idx="10"/>
          </p:nvPr>
        </p:nvSpPr>
        <p:spPr>
          <a:xfrm>
            <a:off x="2" y="0"/>
            <a:ext cx="5200895" cy="6556746"/>
          </a:xfrm>
          <a:pattFill prst="dkDnDiag">
            <a:fgClr>
              <a:schemeClr val="accent1"/>
            </a:fgClr>
            <a:bgClr>
              <a:schemeClr val="bg1"/>
            </a:bgClr>
          </a:pattFill>
        </p:spPr>
        <p:txBody>
          <a:bodyPr/>
          <a:lstStyle/>
          <a:p>
            <a:r>
              <a:rPr lang="en-US"/>
              <a:t>Click icon to add picture</a:t>
            </a:r>
          </a:p>
        </p:txBody>
      </p:sp>
      <p:sp>
        <p:nvSpPr>
          <p:cNvPr id="2" name="Content Placeholder 6">
            <a:extLst>
              <a:ext uri="{FF2B5EF4-FFF2-40B4-BE49-F238E27FC236}">
                <a16:creationId xmlns:a16="http://schemas.microsoft.com/office/drawing/2014/main" id="{25C70AC1-1C3A-0724-311F-E3E5573CDE24}"/>
              </a:ext>
            </a:extLst>
          </p:cNvPr>
          <p:cNvSpPr>
            <a:spLocks noGrp="1"/>
          </p:cNvSpPr>
          <p:nvPr>
            <p:ph sz="quarter" idx="13"/>
          </p:nvPr>
        </p:nvSpPr>
        <p:spPr>
          <a:xfrm>
            <a:off x="6578793" y="2191498"/>
            <a:ext cx="4830500" cy="3699544"/>
          </a:xfrm>
        </p:spPr>
        <p:txBody>
          <a:bodyPr/>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22221083"/>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3">
    <p:bg>
      <p:bgPr>
        <a:solidFill>
          <a:schemeClr val="bg1"/>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DE8772C-6D71-5B03-C51E-0ABAB07C4CD8}"/>
              </a:ext>
            </a:extLst>
          </p:cNvPr>
          <p:cNvSpPr>
            <a:spLocks noGrp="1"/>
          </p:cNvSpPr>
          <p:nvPr>
            <p:ph type="title"/>
          </p:nvPr>
        </p:nvSpPr>
        <p:spPr>
          <a:xfrm>
            <a:off x="601883" y="285504"/>
            <a:ext cx="8634713" cy="941411"/>
          </a:xfrm>
        </p:spPr>
        <p:txBody>
          <a:bodyPr>
            <a:normAutofit/>
          </a:bodyPr>
          <a:lstStyle>
            <a:lvl1pPr algn="l">
              <a:defRPr sz="3200"/>
            </a:lvl1pPr>
          </a:lstStyle>
          <a:p>
            <a:r>
              <a:rPr lang="en-US"/>
              <a:t>Click to edit Master title style</a:t>
            </a:r>
            <a:endParaRPr lang="en-US" dirty="0"/>
          </a:p>
        </p:txBody>
      </p:sp>
      <p:sp>
        <p:nvSpPr>
          <p:cNvPr id="8" name="Content Placeholder 6">
            <a:extLst>
              <a:ext uri="{FF2B5EF4-FFF2-40B4-BE49-F238E27FC236}">
                <a16:creationId xmlns:a16="http://schemas.microsoft.com/office/drawing/2014/main" id="{DC0967D5-54C2-8372-888E-E99ADA833EF3}"/>
              </a:ext>
            </a:extLst>
          </p:cNvPr>
          <p:cNvSpPr>
            <a:spLocks noGrp="1"/>
          </p:cNvSpPr>
          <p:nvPr>
            <p:ph sz="quarter" idx="13"/>
          </p:nvPr>
        </p:nvSpPr>
        <p:spPr>
          <a:xfrm>
            <a:off x="644324" y="1597305"/>
            <a:ext cx="10903351" cy="4774558"/>
          </a:xfrm>
        </p:spPr>
        <p:txBody>
          <a:bodyPr anchor="ctr"/>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a:extLst>
              <a:ext uri="{FF2B5EF4-FFF2-40B4-BE49-F238E27FC236}">
                <a16:creationId xmlns:a16="http://schemas.microsoft.com/office/drawing/2014/main" id="{EB66E303-FEAF-AC15-35E7-542E9E183927}"/>
              </a:ext>
            </a:extLst>
          </p:cNvPr>
          <p:cNvSpPr/>
          <p:nvPr/>
        </p:nvSpPr>
        <p:spPr>
          <a:xfrm flipV="1">
            <a:off x="691399" y="1246465"/>
            <a:ext cx="4907280" cy="93755"/>
          </a:xfrm>
          <a:prstGeom prst="rect">
            <a:avLst/>
          </a:prstGeom>
          <a:gradFill flip="none" rotWithShape="1">
            <a:gsLst>
              <a:gs pos="0">
                <a:schemeClr val="accent1"/>
              </a:gs>
              <a:gs pos="100000">
                <a:schemeClr val="accent1">
                  <a:lumMod val="75000"/>
                </a:schemeClr>
              </a:gs>
            </a:gsLst>
            <a:lin ang="2700000" scaled="1"/>
            <a:tileRect/>
          </a:gradFill>
          <a:ln>
            <a:noFill/>
          </a:ln>
          <a:effectLst>
            <a:outerShdw blurRad="139700" sx="101000" sy="101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4281191560"/>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05D33BA-A930-961F-F17F-F68F7AC40909}"/>
              </a:ext>
            </a:extLst>
          </p:cNvPr>
          <p:cNvSpPr/>
          <p:nvPr/>
        </p:nvSpPr>
        <p:spPr>
          <a:xfrm flipV="1">
            <a:off x="9836524" y="316006"/>
            <a:ext cx="2355476" cy="79747"/>
          </a:xfrm>
          <a:prstGeom prst="rect">
            <a:avLst/>
          </a:prstGeom>
          <a:gradFill flip="none" rotWithShape="1">
            <a:gsLst>
              <a:gs pos="0">
                <a:schemeClr val="accent1"/>
              </a:gs>
              <a:gs pos="100000">
                <a:schemeClr val="accent1">
                  <a:lumMod val="75000"/>
                </a:schemeClr>
              </a:gs>
            </a:gsLst>
            <a:lin ang="2700000" scaled="1"/>
            <a:tileRect/>
          </a:gradFill>
          <a:ln>
            <a:noFill/>
          </a:ln>
          <a:effectLst>
            <a:outerShdw blurRad="1270000" sx="101000" sy="101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1489217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clusion">
    <p:spTree>
      <p:nvGrpSpPr>
        <p:cNvPr id="1" name=""/>
        <p:cNvGrpSpPr/>
        <p:nvPr/>
      </p:nvGrpSpPr>
      <p:grpSpPr>
        <a:xfrm>
          <a:off x="0" y="0"/>
          <a:ext cx="0" cy="0"/>
          <a:chOff x="0" y="0"/>
          <a:chExt cx="0" cy="0"/>
        </a:xfrm>
      </p:grpSpPr>
      <p:sp>
        <p:nvSpPr>
          <p:cNvPr id="5" name="Google Shape;226;p45">
            <a:extLst>
              <a:ext uri="{FF2B5EF4-FFF2-40B4-BE49-F238E27FC236}">
                <a16:creationId xmlns:a16="http://schemas.microsoft.com/office/drawing/2014/main" id="{DC2A2DEA-792D-ADDF-2A1A-99E7D3825D3D}"/>
              </a:ext>
            </a:extLst>
          </p:cNvPr>
          <p:cNvSpPr/>
          <p:nvPr/>
        </p:nvSpPr>
        <p:spPr>
          <a:xfrm>
            <a:off x="0" y="1"/>
            <a:ext cx="12192000" cy="2011679"/>
          </a:xfrm>
          <a:prstGeom prst="rect">
            <a:avLst/>
          </a:prstGeom>
          <a:solidFill>
            <a:schemeClr val="accent1"/>
          </a:solidFill>
          <a:ln>
            <a:noFill/>
          </a:ln>
        </p:spPr>
        <p:txBody>
          <a:bodyPr spcFirstLastPara="1" wrap="square" lIns="91433" tIns="45700" rIns="91433" bIns="45700" anchor="ctr" anchorCtr="0">
            <a:noAutofit/>
          </a:bodyPr>
          <a:lstStyle/>
          <a:p>
            <a:pPr algn="ctr"/>
            <a:endParaRPr sz="1867" dirty="0">
              <a:solidFill>
                <a:schemeClr val="lt1"/>
              </a:solidFill>
              <a:latin typeface="Poppins Light" panose="00000400000000000000" pitchFamily="2" charset="-18"/>
              <a:ea typeface="Radio Canada Big"/>
              <a:cs typeface="Poppins Light" panose="00000400000000000000" pitchFamily="2" charset="-18"/>
              <a:sym typeface="Radio Canada Big"/>
            </a:endParaRPr>
          </a:p>
        </p:txBody>
      </p:sp>
      <p:sp>
        <p:nvSpPr>
          <p:cNvPr id="11" name="Content Placeholder 10">
            <a:extLst>
              <a:ext uri="{FF2B5EF4-FFF2-40B4-BE49-F238E27FC236}">
                <a16:creationId xmlns:a16="http://schemas.microsoft.com/office/drawing/2014/main" id="{FEC0BDC9-13F5-D71F-D81F-D3C5582F7444}"/>
              </a:ext>
            </a:extLst>
          </p:cNvPr>
          <p:cNvSpPr>
            <a:spLocks noGrp="1"/>
          </p:cNvSpPr>
          <p:nvPr>
            <p:ph sz="quarter" idx="12"/>
          </p:nvPr>
        </p:nvSpPr>
        <p:spPr>
          <a:xfrm>
            <a:off x="504984" y="2423001"/>
            <a:ext cx="11182033" cy="39931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itle 1">
            <a:extLst>
              <a:ext uri="{FF2B5EF4-FFF2-40B4-BE49-F238E27FC236}">
                <a16:creationId xmlns:a16="http://schemas.microsoft.com/office/drawing/2014/main" id="{D2882194-8410-3527-4D66-80831D5A80D4}"/>
              </a:ext>
            </a:extLst>
          </p:cNvPr>
          <p:cNvSpPr>
            <a:spLocks noGrp="1"/>
          </p:cNvSpPr>
          <p:nvPr>
            <p:ph type="title"/>
          </p:nvPr>
        </p:nvSpPr>
        <p:spPr>
          <a:xfrm>
            <a:off x="689464" y="152174"/>
            <a:ext cx="5955176" cy="1707331"/>
          </a:xfrm>
        </p:spPr>
        <p:txBody>
          <a:bodyPr>
            <a:normAutofit/>
          </a:bodyPr>
          <a:lstStyle>
            <a:lvl1pPr algn="l">
              <a:defRPr sz="3200"/>
            </a:lvl1pPr>
          </a:lstStyle>
          <a:p>
            <a:r>
              <a:rPr lang="en-US"/>
              <a:t>Click to edit Master title style</a:t>
            </a:r>
            <a:endParaRPr lang="en-US" dirty="0"/>
          </a:p>
        </p:txBody>
      </p:sp>
    </p:spTree>
    <p:extLst>
      <p:ext uri="{BB962C8B-B14F-4D97-AF65-F5344CB8AC3E}">
        <p14:creationId xmlns:p14="http://schemas.microsoft.com/office/powerpoint/2010/main" val="3914542325"/>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clusion_2">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552B3BAB-2ED2-2C48-BEEB-DB83A1FE67D8}"/>
              </a:ext>
            </a:extLst>
          </p:cNvPr>
          <p:cNvSpPr>
            <a:spLocks noGrp="1"/>
          </p:cNvSpPr>
          <p:nvPr>
            <p:ph type="pic" sz="quarter" idx="10"/>
          </p:nvPr>
        </p:nvSpPr>
        <p:spPr>
          <a:xfrm>
            <a:off x="0" y="426719"/>
            <a:ext cx="3964231" cy="6004560"/>
          </a:xfrm>
          <a:pattFill prst="dkDnDiag">
            <a:fgClr>
              <a:schemeClr val="accent1"/>
            </a:fgClr>
            <a:bgClr>
              <a:schemeClr val="bg1"/>
            </a:bgClr>
          </a:pattFill>
        </p:spPr>
        <p:txBody>
          <a:bodyPr/>
          <a:lstStyle/>
          <a:p>
            <a:r>
              <a:rPr lang="en-US"/>
              <a:t>Click icon to add picture</a:t>
            </a:r>
          </a:p>
        </p:txBody>
      </p:sp>
      <p:sp>
        <p:nvSpPr>
          <p:cNvPr id="3" name="Rectangle 2">
            <a:extLst>
              <a:ext uri="{FF2B5EF4-FFF2-40B4-BE49-F238E27FC236}">
                <a16:creationId xmlns:a16="http://schemas.microsoft.com/office/drawing/2014/main" id="{D7B76E76-35A0-485D-524E-7FA0AE931D4F}"/>
              </a:ext>
            </a:extLst>
          </p:cNvPr>
          <p:cNvSpPr/>
          <p:nvPr/>
        </p:nvSpPr>
        <p:spPr>
          <a:xfrm>
            <a:off x="3947160" y="426721"/>
            <a:ext cx="7665720" cy="60045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D2882194-8410-3527-4D66-80831D5A80D4}"/>
              </a:ext>
            </a:extLst>
          </p:cNvPr>
          <p:cNvSpPr>
            <a:spLocks noGrp="1"/>
          </p:cNvSpPr>
          <p:nvPr>
            <p:ph type="title"/>
          </p:nvPr>
        </p:nvSpPr>
        <p:spPr>
          <a:xfrm>
            <a:off x="4495799" y="762000"/>
            <a:ext cx="6585513" cy="1717022"/>
          </a:xfrm>
        </p:spPr>
        <p:txBody>
          <a:bodyPr>
            <a:normAutofit/>
          </a:bodyPr>
          <a:lstStyle>
            <a:lvl1pPr algn="l">
              <a:defRPr sz="3200">
                <a:solidFill>
                  <a:schemeClr val="bg1"/>
                </a:solidFill>
              </a:defRPr>
            </a:lvl1pPr>
          </a:lstStyle>
          <a:p>
            <a:r>
              <a:rPr lang="en-US"/>
              <a:t>Click to edit Master title style</a:t>
            </a:r>
            <a:endParaRPr lang="en-US" dirty="0"/>
          </a:p>
        </p:txBody>
      </p:sp>
      <p:sp>
        <p:nvSpPr>
          <p:cNvPr id="11" name="Content Placeholder 10">
            <a:extLst>
              <a:ext uri="{FF2B5EF4-FFF2-40B4-BE49-F238E27FC236}">
                <a16:creationId xmlns:a16="http://schemas.microsoft.com/office/drawing/2014/main" id="{FEC0BDC9-13F5-D71F-D81F-D3C5582F7444}"/>
              </a:ext>
            </a:extLst>
          </p:cNvPr>
          <p:cNvSpPr>
            <a:spLocks noGrp="1"/>
          </p:cNvSpPr>
          <p:nvPr>
            <p:ph sz="quarter" idx="12"/>
          </p:nvPr>
        </p:nvSpPr>
        <p:spPr>
          <a:xfrm>
            <a:off x="4495800" y="2707621"/>
            <a:ext cx="6585513" cy="335789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a:extLst>
              <a:ext uri="{FF2B5EF4-FFF2-40B4-BE49-F238E27FC236}">
                <a16:creationId xmlns:a16="http://schemas.microsoft.com/office/drawing/2014/main" id="{DD10542A-DEC0-8E40-023A-871E365EE3CD}"/>
              </a:ext>
            </a:extLst>
          </p:cNvPr>
          <p:cNvSpPr/>
          <p:nvPr/>
        </p:nvSpPr>
        <p:spPr>
          <a:xfrm flipV="1">
            <a:off x="9257404" y="426719"/>
            <a:ext cx="2355476" cy="79747"/>
          </a:xfrm>
          <a:prstGeom prst="rect">
            <a:avLst/>
          </a:prstGeom>
          <a:gradFill flip="none" rotWithShape="1">
            <a:gsLst>
              <a:gs pos="0">
                <a:schemeClr val="accent1"/>
              </a:gs>
              <a:gs pos="100000">
                <a:schemeClr val="accent1">
                  <a:lumMod val="75000"/>
                </a:schemeClr>
              </a:gs>
            </a:gsLst>
            <a:lin ang="2700000" scaled="1"/>
            <a:tileRect/>
          </a:gradFill>
          <a:ln>
            <a:noFill/>
          </a:ln>
          <a:effectLst>
            <a:outerShdw blurRad="1270000" sx="101000" sy="101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2387595984"/>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8BF-0137-BB40-8543-83067E7FEE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DB0040F-77F5-B346-9269-E2DB701578B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CEA2DD-11B9-644E-AFEB-69DEE5DF09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7002C7-C123-453E-9C28-00F4AE7C50C4}" type="datetimeFigureOut">
              <a:rPr lang="en-US" smtClean="0"/>
              <a:t>2/12/2025</a:t>
            </a:fld>
            <a:endParaRPr lang="en-US"/>
          </a:p>
        </p:txBody>
      </p:sp>
      <p:sp>
        <p:nvSpPr>
          <p:cNvPr id="5" name="Footer Placeholder 4">
            <a:extLst>
              <a:ext uri="{FF2B5EF4-FFF2-40B4-BE49-F238E27FC236}">
                <a16:creationId xmlns:a16="http://schemas.microsoft.com/office/drawing/2014/main" id="{C08359B5-9BDC-B84E-8F57-2DFBE78C23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A07A851-907A-A949-AD33-AB19F5FB5B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CB2F73-4024-4308-A32E-06DD4CCF2291}" type="slidenum">
              <a:rPr lang="en-US" smtClean="0"/>
              <a:t>‹#›</a:t>
            </a:fld>
            <a:endParaRPr lang="en-US"/>
          </a:p>
        </p:txBody>
      </p:sp>
    </p:spTree>
    <p:extLst>
      <p:ext uri="{BB962C8B-B14F-4D97-AF65-F5344CB8AC3E}">
        <p14:creationId xmlns:p14="http://schemas.microsoft.com/office/powerpoint/2010/main" val="961425699"/>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Lst>
  <p:txStyles>
    <p:titleStyle>
      <a:lvl1pPr algn="l" defTabSz="914400" rtl="0" eaLnBrk="1" latinLnBrk="0" hangingPunct="1">
        <a:lnSpc>
          <a:spcPct val="9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7151">
          <p15:clr>
            <a:srgbClr val="5ACBF0"/>
          </p15:clr>
        </p15:guide>
        <p15:guide id="4" pos="529">
          <p15:clr>
            <a:srgbClr val="5ACBF0"/>
          </p15:clr>
        </p15:guide>
        <p15:guide id="5" pos="4089">
          <p15:clr>
            <a:srgbClr val="5ACBF0"/>
          </p15:clr>
        </p15:guide>
        <p15:guide id="6" pos="359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3.xml"/><Relationship Id="rId1" Type="http://schemas.openxmlformats.org/officeDocument/2006/relationships/slideLayout" Target="../slideLayouts/slideLayout8.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60AAC-7B04-2A82-A66A-D6B088ABD32A}"/>
              </a:ext>
            </a:extLst>
          </p:cNvPr>
          <p:cNvSpPr>
            <a:spLocks noGrp="1"/>
          </p:cNvSpPr>
          <p:nvPr>
            <p:ph type="ctrTitle"/>
          </p:nvPr>
        </p:nvSpPr>
        <p:spPr>
          <a:xfrm>
            <a:off x="1219712" y="1801728"/>
            <a:ext cx="4572000" cy="1787037"/>
          </a:xfrm>
        </p:spPr>
        <p:txBody>
          <a:bodyPr anchor="ctr">
            <a:normAutofit/>
          </a:bodyPr>
          <a:lstStyle/>
          <a:p>
            <a:r>
              <a:rPr lang="en-US" sz="2800"/>
              <a:t>The Rise of Remote Work: Transforming the Modern Workplace</a:t>
            </a:r>
          </a:p>
        </p:txBody>
      </p:sp>
      <p:sp>
        <p:nvSpPr>
          <p:cNvPr id="3" name="Subtitle 2">
            <a:extLst>
              <a:ext uri="{FF2B5EF4-FFF2-40B4-BE49-F238E27FC236}">
                <a16:creationId xmlns:a16="http://schemas.microsoft.com/office/drawing/2014/main" id="{1E23CBBF-89DC-C334-7F19-8BB750D707E7}"/>
              </a:ext>
            </a:extLst>
          </p:cNvPr>
          <p:cNvSpPr>
            <a:spLocks noGrp="1"/>
          </p:cNvSpPr>
          <p:nvPr>
            <p:ph type="subTitle" idx="1"/>
          </p:nvPr>
        </p:nvSpPr>
        <p:spPr>
          <a:xfrm>
            <a:off x="1219712" y="3720846"/>
            <a:ext cx="4572000" cy="976483"/>
          </a:xfrm>
        </p:spPr>
        <p:txBody>
          <a:bodyPr anchor="ctr">
            <a:normAutofit/>
          </a:bodyPr>
          <a:lstStyle/>
          <a:p>
            <a:r>
              <a:rPr lang="en-US"/>
              <a:t>Exploring changes in work dynamics and technology</a:t>
            </a:r>
          </a:p>
        </p:txBody>
      </p:sp>
      <p:pic>
        <p:nvPicPr>
          <p:cNvPr id="4" name="Picture 3" descr="Laptop on a table">
            <a:extLst>
              <a:ext uri="{FF2B5EF4-FFF2-40B4-BE49-F238E27FC236}">
                <a16:creationId xmlns:a16="http://schemas.microsoft.com/office/drawing/2014/main" id="{40C28413-A7CA-489C-AEE8-CE53802AA0B9}"/>
              </a:ext>
            </a:extLst>
          </p:cNvPr>
          <p:cNvPicPr>
            <a:picLocks noChangeAspect="1"/>
          </p:cNvPicPr>
          <p:nvPr/>
        </p:nvPicPr>
        <p:blipFill>
          <a:blip r:embed="rId3"/>
          <a:srcRect l="4091" r="45287" b="-1"/>
          <a:stretch/>
        </p:blipFill>
        <p:spPr>
          <a:xfrm>
            <a:off x="6991105" y="10"/>
            <a:ext cx="5200895" cy="6857990"/>
          </a:xfrm>
          <a:prstGeom prst="rect">
            <a:avLst/>
          </a:prstGeom>
          <a:noFill/>
        </p:spPr>
      </p:pic>
    </p:spTree>
    <p:extLst>
      <p:ext uri="{BB962C8B-B14F-4D97-AF65-F5344CB8AC3E}">
        <p14:creationId xmlns:p14="http://schemas.microsoft.com/office/powerpoint/2010/main" val="3753545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par>
                                <p:cTn id="11" presetID="42" presetClass="entr" presetSubtype="0" fill="hold" grpId="1" nodeType="withEffect">
                                  <p:stCondLst>
                                    <p:cond delay="250"/>
                                  </p:stCondLst>
                                  <p:iterate type="lt">
                                    <p:tmPct val="10000"/>
                                  </p:iterate>
                                  <p:childTnLst>
                                    <p:set>
                                      <p:cBhvr>
                                        <p:cTn id="12" dur="1" fill="hold">
                                          <p:stCondLst>
                                            <p:cond delay="0"/>
                                          </p:stCondLst>
                                        </p:cTn>
                                        <p:tgtEl>
                                          <p:spTgt spid="3"/>
                                        </p:tgtEl>
                                        <p:attrNameLst>
                                          <p:attrName>style.visibility</p:attrName>
                                        </p:attrNameLst>
                                      </p:cBhvr>
                                      <p:to>
                                        <p:strVal val="visible"/>
                                      </p:to>
                                    </p:set>
                                    <p:animEffect transition="in" filter="fade">
                                      <p:cBhvr>
                                        <p:cTn id="13" dur="250"/>
                                        <p:tgtEl>
                                          <p:spTgt spid="3"/>
                                        </p:tgtEl>
                                      </p:cBhvr>
                                    </p:animEffect>
                                    <p:anim calcmode="lin" valueType="num">
                                      <p:cBhvr>
                                        <p:cTn id="14" dur="250" fill="hold"/>
                                        <p:tgtEl>
                                          <p:spTgt spid="3"/>
                                        </p:tgtEl>
                                        <p:attrNameLst>
                                          <p:attrName>ppt_x</p:attrName>
                                        </p:attrNameLst>
                                      </p:cBhvr>
                                      <p:tavLst>
                                        <p:tav tm="0">
                                          <p:val>
                                            <p:strVal val="#ppt_x"/>
                                          </p:val>
                                        </p:tav>
                                        <p:tav tm="100000">
                                          <p:val>
                                            <p:strVal val="#ppt_x"/>
                                          </p:val>
                                        </p:tav>
                                      </p:tavLst>
                                    </p:anim>
                                    <p:anim calcmode="lin" valueType="num">
                                      <p:cBhvr>
                                        <p:cTn id="15"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425C2-092F-B619-FF3B-2835CEE3209E}"/>
              </a:ext>
            </a:extLst>
          </p:cNvPr>
          <p:cNvSpPr>
            <a:spLocks noGrp="1"/>
          </p:cNvSpPr>
          <p:nvPr>
            <p:ph type="title"/>
          </p:nvPr>
        </p:nvSpPr>
        <p:spPr>
          <a:xfrm>
            <a:off x="841866" y="581935"/>
            <a:ext cx="5315094" cy="1010134"/>
          </a:xfrm>
        </p:spPr>
        <p:txBody>
          <a:bodyPr anchor="ctr">
            <a:normAutofit/>
          </a:bodyPr>
          <a:lstStyle/>
          <a:p>
            <a:r>
              <a:rPr lang="en-US"/>
              <a:t>Cybersecurity and Data Management</a:t>
            </a:r>
          </a:p>
        </p:txBody>
      </p:sp>
      <p:sp>
        <p:nvSpPr>
          <p:cNvPr id="3" name="Content Placeholder 2">
            <a:extLst>
              <a:ext uri="{FF2B5EF4-FFF2-40B4-BE49-F238E27FC236}">
                <a16:creationId xmlns:a16="http://schemas.microsoft.com/office/drawing/2014/main" id="{14DF29DD-30BE-027B-8BA4-53F7AE308570}"/>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41866" y="2191498"/>
            <a:ext cx="4830500" cy="3699544"/>
          </a:xfrm>
        </p:spPr>
        <p:txBody>
          <a:bodyPr>
            <a:normAutofit/>
          </a:bodyPr>
          <a:lstStyle/>
          <a:p>
            <a:pPr marL="0" indent="0">
              <a:spcBef>
                <a:spcPts val="2500"/>
              </a:spcBef>
              <a:buNone/>
            </a:pPr>
            <a:r>
              <a:rPr lang="en-US" sz="1400" b="1"/>
              <a:t>Importance of Cybersecurity</a:t>
            </a:r>
          </a:p>
          <a:p>
            <a:pPr marL="0" lvl="1" indent="0">
              <a:buNone/>
            </a:pPr>
            <a:r>
              <a:rPr lang="en-US" sz="1400"/>
              <a:t>With the rise of remote work, ensuring cybersecurity has become more critical than ever to protect sensitive data.</a:t>
            </a:r>
          </a:p>
          <a:p>
            <a:pPr marL="0" indent="0">
              <a:spcBef>
                <a:spcPts val="2500"/>
              </a:spcBef>
              <a:buNone/>
            </a:pPr>
            <a:r>
              <a:rPr lang="en-US" sz="1400" b="1"/>
              <a:t>Robust Security Measures</a:t>
            </a:r>
          </a:p>
          <a:p>
            <a:pPr marL="0" lvl="1" indent="0">
              <a:buNone/>
            </a:pPr>
            <a:r>
              <a:rPr lang="en-US" sz="1400"/>
              <a:t>Companies must implement robust security measures to safeguard sensitive information from potential threats.</a:t>
            </a:r>
          </a:p>
          <a:p>
            <a:pPr marL="0" indent="0">
              <a:spcBef>
                <a:spcPts val="2500"/>
              </a:spcBef>
              <a:buNone/>
            </a:pPr>
            <a:r>
              <a:rPr lang="en-US" sz="1400" b="1"/>
              <a:t>Compliance with Regulations</a:t>
            </a:r>
          </a:p>
          <a:p>
            <a:pPr marL="0" lvl="1" indent="0">
              <a:buNone/>
            </a:pPr>
            <a:r>
              <a:rPr lang="en-US" sz="1400"/>
              <a:t>Maintaining compliance with data protection regulations is essential for companies operating in a remote work environment.</a:t>
            </a:r>
          </a:p>
        </p:txBody>
      </p:sp>
      <p:pic>
        <p:nvPicPr>
          <p:cNvPr id="5" name="Picture Placeholder 4" descr="Digital security concept 3d">
            <a:extLst>
              <a:ext uri="{FF2B5EF4-FFF2-40B4-BE49-F238E27FC236}">
                <a16:creationId xmlns:a16="http://schemas.microsoft.com/office/drawing/2014/main" id="{F8E30689-8CC9-41BA-8389-1754523599C2}"/>
              </a:ext>
            </a:extLst>
          </p:cNvPr>
          <p:cNvPicPr>
            <a:picLocks noGrp="1" noChangeAspect="1"/>
          </p:cNvPicPr>
          <p:nvPr>
            <p:ph type="pic" sz="quarter" idx="10"/>
          </p:nvPr>
        </p:nvPicPr>
        <p:blipFill>
          <a:blip r:embed="rId3"/>
          <a:srcRect l="20254" r="20254"/>
          <a:stretch/>
        </p:blipFill>
        <p:spPr>
          <a:xfrm>
            <a:off x="7000701" y="57"/>
            <a:ext cx="5200895" cy="6556632"/>
          </a:xfrm>
          <a:noFill/>
        </p:spPr>
      </p:pic>
    </p:spTree>
    <p:extLst>
      <p:ext uri="{BB962C8B-B14F-4D97-AF65-F5344CB8AC3E}">
        <p14:creationId xmlns:p14="http://schemas.microsoft.com/office/powerpoint/2010/main" val="423905543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anim calcmode="lin" valueType="num">
                                      <p:cBhvr>
                                        <p:cTn id="8" dur="250" fill="hold"/>
                                        <p:tgtEl>
                                          <p:spTgt spid="3"/>
                                        </p:tgtEl>
                                        <p:attrNameLst>
                                          <p:attrName>ppt_x</p:attrName>
                                        </p:attrNameLst>
                                      </p:cBhvr>
                                      <p:tavLst>
                                        <p:tav tm="0">
                                          <p:val>
                                            <p:strVal val="#ppt_x"/>
                                          </p:val>
                                        </p:tav>
                                        <p:tav tm="100000">
                                          <p:val>
                                            <p:strVal val="#ppt_x"/>
                                          </p:val>
                                        </p:tav>
                                      </p:tavLst>
                                    </p:anim>
                                    <p:anim calcmode="lin" valueType="num">
                                      <p:cBhvr>
                                        <p:cTn id="9"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66BFC-43F7-0E3E-FF57-FDAC928C2F41}"/>
              </a:ext>
            </a:extLst>
          </p:cNvPr>
          <p:cNvSpPr>
            <a:spLocks noGrp="1"/>
          </p:cNvSpPr>
          <p:nvPr>
            <p:ph type="title"/>
          </p:nvPr>
        </p:nvSpPr>
        <p:spPr>
          <a:xfrm>
            <a:off x="1478280" y="2362529"/>
            <a:ext cx="9235440" cy="2132942"/>
          </a:xfrm>
        </p:spPr>
        <p:txBody>
          <a:bodyPr anchor="ctr">
            <a:normAutofit/>
          </a:bodyPr>
          <a:lstStyle/>
          <a:p>
            <a:r>
              <a:rPr lang="en-US"/>
              <a:t>Benefits of Remote Work</a:t>
            </a:r>
          </a:p>
        </p:txBody>
      </p:sp>
    </p:spTree>
    <p:extLst>
      <p:ext uri="{BB962C8B-B14F-4D97-AF65-F5344CB8AC3E}">
        <p14:creationId xmlns:p14="http://schemas.microsoft.com/office/powerpoint/2010/main" val="367643255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F2D52-FFF3-B4A5-59CA-0FB1AA62D2F5}"/>
              </a:ext>
            </a:extLst>
          </p:cNvPr>
          <p:cNvSpPr>
            <a:spLocks noGrp="1"/>
          </p:cNvSpPr>
          <p:nvPr>
            <p:ph type="title"/>
          </p:nvPr>
        </p:nvSpPr>
        <p:spPr>
          <a:xfrm>
            <a:off x="841866" y="581935"/>
            <a:ext cx="5315094" cy="1010134"/>
          </a:xfrm>
        </p:spPr>
        <p:txBody>
          <a:bodyPr anchor="ctr">
            <a:normAutofit/>
          </a:bodyPr>
          <a:lstStyle/>
          <a:p>
            <a:r>
              <a:rPr lang="en-US"/>
              <a:t>Increased Flexibility and Work-Life Balance</a:t>
            </a:r>
          </a:p>
        </p:txBody>
      </p:sp>
      <p:sp>
        <p:nvSpPr>
          <p:cNvPr id="3" name="Content Placeholder 2">
            <a:extLst>
              <a:ext uri="{FF2B5EF4-FFF2-40B4-BE49-F238E27FC236}">
                <a16:creationId xmlns:a16="http://schemas.microsoft.com/office/drawing/2014/main" id="{7F6BC721-21ED-6311-A5CD-984151FB1D10}"/>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41866" y="2191498"/>
            <a:ext cx="4830500" cy="3699544"/>
          </a:xfrm>
        </p:spPr>
        <p:txBody>
          <a:bodyPr>
            <a:normAutofit/>
          </a:bodyPr>
          <a:lstStyle/>
          <a:p>
            <a:pPr marL="0" indent="0">
              <a:spcBef>
                <a:spcPts val="2500"/>
              </a:spcBef>
              <a:buNone/>
            </a:pPr>
            <a:r>
              <a:rPr lang="en-US" sz="1400" b="1"/>
              <a:t>Flexibility in Scheduling</a:t>
            </a:r>
          </a:p>
          <a:p>
            <a:pPr marL="0" lvl="1" indent="0">
              <a:buNone/>
            </a:pPr>
            <a:r>
              <a:rPr lang="en-US" sz="1400"/>
              <a:t>Remote work enables employees to set their own schedules, accommodating personal and professional commitments more effectively.</a:t>
            </a:r>
          </a:p>
          <a:p>
            <a:pPr marL="0" indent="0">
              <a:spcBef>
                <a:spcPts val="2500"/>
              </a:spcBef>
              <a:buNone/>
            </a:pPr>
            <a:r>
              <a:rPr lang="en-US" sz="1400" b="1"/>
              <a:t>Improved Work-Life Balance</a:t>
            </a:r>
          </a:p>
          <a:p>
            <a:pPr marL="0" lvl="1" indent="0">
              <a:buNone/>
            </a:pPr>
            <a:r>
              <a:rPr lang="en-US" sz="1400"/>
              <a:t>Having the option to work remotely promotes a healthier work-life balance, allowing individuals to prioritize both work and personal time.</a:t>
            </a:r>
          </a:p>
          <a:p>
            <a:pPr marL="0" indent="0">
              <a:spcBef>
                <a:spcPts val="2500"/>
              </a:spcBef>
              <a:buNone/>
            </a:pPr>
            <a:r>
              <a:rPr lang="en-US" sz="1400" b="1"/>
              <a:t>Increased Job Satisfaction</a:t>
            </a:r>
          </a:p>
          <a:p>
            <a:pPr marL="0" lvl="1" indent="0">
              <a:buNone/>
            </a:pPr>
            <a:r>
              <a:rPr lang="en-US" sz="1400"/>
              <a:t>The flexibility of remote work often leads to higher job satisfaction, resulting in a more engaged and motivated workforce.</a:t>
            </a:r>
          </a:p>
        </p:txBody>
      </p:sp>
      <p:pic>
        <p:nvPicPr>
          <p:cNvPr id="5" name="Picture Placeholder 4" descr="Workspace at home: an improvised work station with a laptop and other work-related items on the desk.">
            <a:extLst>
              <a:ext uri="{FF2B5EF4-FFF2-40B4-BE49-F238E27FC236}">
                <a16:creationId xmlns:a16="http://schemas.microsoft.com/office/drawing/2014/main" id="{F1786774-DA2D-48B5-AAC3-0DD147F87BDF}"/>
              </a:ext>
            </a:extLst>
          </p:cNvPr>
          <p:cNvPicPr>
            <a:picLocks noGrp="1" noChangeAspect="1"/>
          </p:cNvPicPr>
          <p:nvPr>
            <p:ph type="pic" sz="quarter" idx="10"/>
          </p:nvPr>
        </p:nvPicPr>
        <p:blipFill>
          <a:blip r:embed="rId3"/>
          <a:srcRect l="23526" r="23526"/>
          <a:stretch/>
        </p:blipFill>
        <p:spPr>
          <a:xfrm>
            <a:off x="7000701" y="65"/>
            <a:ext cx="5200895" cy="6556616"/>
          </a:xfrm>
          <a:noFill/>
        </p:spPr>
      </p:pic>
    </p:spTree>
    <p:extLst>
      <p:ext uri="{BB962C8B-B14F-4D97-AF65-F5344CB8AC3E}">
        <p14:creationId xmlns:p14="http://schemas.microsoft.com/office/powerpoint/2010/main" val="8689828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anim calcmode="lin" valueType="num">
                                      <p:cBhvr>
                                        <p:cTn id="8" dur="250" fill="hold"/>
                                        <p:tgtEl>
                                          <p:spTgt spid="3"/>
                                        </p:tgtEl>
                                        <p:attrNameLst>
                                          <p:attrName>ppt_x</p:attrName>
                                        </p:attrNameLst>
                                      </p:cBhvr>
                                      <p:tavLst>
                                        <p:tav tm="0">
                                          <p:val>
                                            <p:strVal val="#ppt_x"/>
                                          </p:val>
                                        </p:tav>
                                        <p:tav tm="100000">
                                          <p:val>
                                            <p:strVal val="#ppt_x"/>
                                          </p:val>
                                        </p:tav>
                                      </p:tavLst>
                                    </p:anim>
                                    <p:anim calcmode="lin" valueType="num">
                                      <p:cBhvr>
                                        <p:cTn id="9"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E4A6C-B982-38F6-D1B3-492D87EA6D67}"/>
              </a:ext>
            </a:extLst>
          </p:cNvPr>
          <p:cNvSpPr>
            <a:spLocks noGrp="1"/>
          </p:cNvSpPr>
          <p:nvPr>
            <p:ph type="title"/>
          </p:nvPr>
        </p:nvSpPr>
        <p:spPr>
          <a:xfrm>
            <a:off x="841866" y="581935"/>
            <a:ext cx="5315094" cy="1010134"/>
          </a:xfrm>
        </p:spPr>
        <p:txBody>
          <a:bodyPr anchor="ctr">
            <a:normAutofit/>
          </a:bodyPr>
          <a:lstStyle/>
          <a:p>
            <a:r>
              <a:rPr lang="en-US"/>
              <a:t>Cost Savings and Environmental Impact</a:t>
            </a:r>
          </a:p>
        </p:txBody>
      </p:sp>
      <p:sp>
        <p:nvSpPr>
          <p:cNvPr id="3" name="Content Placeholder 2">
            <a:extLst>
              <a:ext uri="{FF2B5EF4-FFF2-40B4-BE49-F238E27FC236}">
                <a16:creationId xmlns:a16="http://schemas.microsoft.com/office/drawing/2014/main" id="{E8361272-E708-2510-0493-1B074A241460}"/>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41866" y="2191498"/>
            <a:ext cx="4830500" cy="3699544"/>
          </a:xfrm>
        </p:spPr>
        <p:txBody>
          <a:bodyPr>
            <a:normAutofit/>
          </a:bodyPr>
          <a:lstStyle/>
          <a:p>
            <a:pPr marL="0" indent="0">
              <a:spcBef>
                <a:spcPts val="2500"/>
              </a:spcBef>
              <a:buNone/>
            </a:pPr>
            <a:r>
              <a:rPr lang="en-US" sz="1400" b="1"/>
              <a:t>Cost Savings for Companies</a:t>
            </a:r>
          </a:p>
          <a:p>
            <a:pPr marL="0" lvl="1" indent="0">
              <a:buNone/>
            </a:pPr>
            <a:r>
              <a:rPr lang="en-US" sz="1400"/>
              <a:t>Companies can significantly save on expenses related to office space and utilities by adopting remote work practices.</a:t>
            </a:r>
          </a:p>
          <a:p>
            <a:pPr marL="0" indent="0">
              <a:spcBef>
                <a:spcPts val="2500"/>
              </a:spcBef>
              <a:buNone/>
            </a:pPr>
            <a:r>
              <a:rPr lang="en-US" sz="1400" b="1"/>
              <a:t>Employee Savings</a:t>
            </a:r>
          </a:p>
          <a:p>
            <a:pPr marL="0" lvl="1" indent="0">
              <a:buNone/>
            </a:pPr>
            <a:r>
              <a:rPr lang="en-US" sz="1400"/>
              <a:t>Employees can also save money by eliminating commuting costs and other expenses associated with working onsite.</a:t>
            </a:r>
          </a:p>
          <a:p>
            <a:pPr marL="0" indent="0">
              <a:spcBef>
                <a:spcPts val="2500"/>
              </a:spcBef>
              <a:buNone/>
            </a:pPr>
            <a:r>
              <a:rPr lang="en-US" sz="1400" b="1"/>
              <a:t>Environmental Benefits</a:t>
            </a:r>
          </a:p>
          <a:p>
            <a:pPr marL="0" lvl="1" indent="0">
              <a:buNone/>
            </a:pPr>
            <a:r>
              <a:rPr lang="en-US" sz="1400"/>
              <a:t>Remote work leads to fewer commutes, which can significantly reduce the overall carbon footprint and environmental impact.</a:t>
            </a:r>
          </a:p>
        </p:txBody>
      </p:sp>
      <p:pic>
        <p:nvPicPr>
          <p:cNvPr id="5" name="Picture Placeholder 4" descr="Growing money">
            <a:extLst>
              <a:ext uri="{FF2B5EF4-FFF2-40B4-BE49-F238E27FC236}">
                <a16:creationId xmlns:a16="http://schemas.microsoft.com/office/drawing/2014/main" id="{F21B08EA-7F61-4879-89B0-8FEEA51F18A9}"/>
              </a:ext>
            </a:extLst>
          </p:cNvPr>
          <p:cNvPicPr>
            <a:picLocks noGrp="1" noChangeAspect="1"/>
          </p:cNvPicPr>
          <p:nvPr>
            <p:ph type="pic" sz="quarter" idx="10"/>
          </p:nvPr>
        </p:nvPicPr>
        <p:blipFill>
          <a:blip r:embed="rId3"/>
          <a:srcRect l="23526" r="23526"/>
          <a:stretch/>
        </p:blipFill>
        <p:spPr>
          <a:xfrm>
            <a:off x="7000701" y="65"/>
            <a:ext cx="5200895" cy="6556616"/>
          </a:xfrm>
          <a:noFill/>
        </p:spPr>
      </p:pic>
    </p:spTree>
    <p:extLst>
      <p:ext uri="{BB962C8B-B14F-4D97-AF65-F5344CB8AC3E}">
        <p14:creationId xmlns:p14="http://schemas.microsoft.com/office/powerpoint/2010/main" val="28703801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anim calcmode="lin" valueType="num">
                                      <p:cBhvr>
                                        <p:cTn id="8" dur="250" fill="hold"/>
                                        <p:tgtEl>
                                          <p:spTgt spid="3"/>
                                        </p:tgtEl>
                                        <p:attrNameLst>
                                          <p:attrName>ppt_x</p:attrName>
                                        </p:attrNameLst>
                                      </p:cBhvr>
                                      <p:tavLst>
                                        <p:tav tm="0">
                                          <p:val>
                                            <p:strVal val="#ppt_x"/>
                                          </p:val>
                                        </p:tav>
                                        <p:tav tm="100000">
                                          <p:val>
                                            <p:strVal val="#ppt_x"/>
                                          </p:val>
                                        </p:tav>
                                      </p:tavLst>
                                    </p:anim>
                                    <p:anim calcmode="lin" valueType="num">
                                      <p:cBhvr>
                                        <p:cTn id="9"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FD4DD-EC0E-17D9-E2EE-97605372E8A1}"/>
              </a:ext>
            </a:extLst>
          </p:cNvPr>
          <p:cNvSpPr>
            <a:spLocks noGrp="1"/>
          </p:cNvSpPr>
          <p:nvPr>
            <p:ph type="title"/>
          </p:nvPr>
        </p:nvSpPr>
        <p:spPr>
          <a:xfrm>
            <a:off x="841866" y="581935"/>
            <a:ext cx="5315094" cy="1010134"/>
          </a:xfrm>
        </p:spPr>
        <p:txBody>
          <a:bodyPr anchor="ctr">
            <a:normAutofit/>
          </a:bodyPr>
          <a:lstStyle/>
          <a:p>
            <a:r>
              <a:rPr lang="en-US"/>
              <a:t>Access to a Global Talent Pool</a:t>
            </a:r>
          </a:p>
        </p:txBody>
      </p:sp>
      <p:sp>
        <p:nvSpPr>
          <p:cNvPr id="3" name="Content Placeholder 2">
            <a:extLst>
              <a:ext uri="{FF2B5EF4-FFF2-40B4-BE49-F238E27FC236}">
                <a16:creationId xmlns:a16="http://schemas.microsoft.com/office/drawing/2014/main" id="{C410DDF5-B39B-D716-4A23-B0B1E3496780}"/>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41866" y="2191498"/>
            <a:ext cx="4830500" cy="3699544"/>
          </a:xfrm>
        </p:spPr>
        <p:txBody>
          <a:bodyPr>
            <a:normAutofit/>
          </a:bodyPr>
          <a:lstStyle/>
          <a:p>
            <a:pPr marL="0" indent="0">
              <a:spcBef>
                <a:spcPts val="2500"/>
              </a:spcBef>
              <a:buNone/>
            </a:pPr>
            <a:r>
              <a:rPr lang="en-US" sz="1400" b="1"/>
              <a:t>Global Recruitment Opportunities</a:t>
            </a:r>
          </a:p>
          <a:p>
            <a:pPr marL="0" lvl="1" indent="0">
              <a:buNone/>
            </a:pPr>
            <a:r>
              <a:rPr lang="en-US" sz="1400"/>
              <a:t>Remote work provides companies with the ability to recruit talent from diverse geographical locations, enhancing their workforce.</a:t>
            </a:r>
          </a:p>
          <a:p>
            <a:pPr marL="0" indent="0">
              <a:spcBef>
                <a:spcPts val="2500"/>
              </a:spcBef>
              <a:buNone/>
            </a:pPr>
            <a:r>
              <a:rPr lang="en-US" sz="1400" b="1"/>
              <a:t>Fostering Diversity</a:t>
            </a:r>
          </a:p>
          <a:p>
            <a:pPr marL="0" lvl="1" indent="0">
              <a:buNone/>
            </a:pPr>
            <a:r>
              <a:rPr lang="en-US" sz="1400"/>
              <a:t>Access to a global talent pool encourages workforce diversity, bringing in varied perspectives and ideas.</a:t>
            </a:r>
          </a:p>
          <a:p>
            <a:pPr marL="0" indent="0">
              <a:spcBef>
                <a:spcPts val="2500"/>
              </a:spcBef>
              <a:buNone/>
            </a:pPr>
            <a:r>
              <a:rPr lang="en-US" sz="1400" b="1"/>
              <a:t>Driving Innovation</a:t>
            </a:r>
          </a:p>
          <a:p>
            <a:pPr marL="0" lvl="1" indent="0">
              <a:buNone/>
            </a:pPr>
            <a:r>
              <a:rPr lang="en-US" sz="1400"/>
              <a:t>By leveraging global talent, companies can foster innovation through unique insights and problem-solving approaches.</a:t>
            </a:r>
          </a:p>
        </p:txBody>
      </p:sp>
      <p:pic>
        <p:nvPicPr>
          <p:cNvPr id="5" name="Picture Placeholder 4" descr="Social Media networking on world map globe, europe spotted">
            <a:extLst>
              <a:ext uri="{FF2B5EF4-FFF2-40B4-BE49-F238E27FC236}">
                <a16:creationId xmlns:a16="http://schemas.microsoft.com/office/drawing/2014/main" id="{78AF1746-2C5F-44BD-901D-DA45609BA006}"/>
              </a:ext>
            </a:extLst>
          </p:cNvPr>
          <p:cNvPicPr>
            <a:picLocks noGrp="1" noChangeAspect="1"/>
          </p:cNvPicPr>
          <p:nvPr>
            <p:ph type="pic" sz="quarter" idx="10"/>
          </p:nvPr>
        </p:nvPicPr>
        <p:blipFill>
          <a:blip r:embed="rId3"/>
          <a:srcRect l="24889" r="33270" b="1"/>
          <a:stretch/>
        </p:blipFill>
        <p:spPr>
          <a:xfrm>
            <a:off x="7000701" y="10"/>
            <a:ext cx="5200895" cy="6556736"/>
          </a:xfrm>
          <a:noFill/>
        </p:spPr>
      </p:pic>
    </p:spTree>
    <p:extLst>
      <p:ext uri="{BB962C8B-B14F-4D97-AF65-F5344CB8AC3E}">
        <p14:creationId xmlns:p14="http://schemas.microsoft.com/office/powerpoint/2010/main" val="10918614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anim calcmode="lin" valueType="num">
                                      <p:cBhvr>
                                        <p:cTn id="8" dur="250" fill="hold"/>
                                        <p:tgtEl>
                                          <p:spTgt spid="3"/>
                                        </p:tgtEl>
                                        <p:attrNameLst>
                                          <p:attrName>ppt_x</p:attrName>
                                        </p:attrNameLst>
                                      </p:cBhvr>
                                      <p:tavLst>
                                        <p:tav tm="0">
                                          <p:val>
                                            <p:strVal val="#ppt_x"/>
                                          </p:val>
                                        </p:tav>
                                        <p:tav tm="100000">
                                          <p:val>
                                            <p:strVal val="#ppt_x"/>
                                          </p:val>
                                        </p:tav>
                                      </p:tavLst>
                                    </p:anim>
                                    <p:anim calcmode="lin" valueType="num">
                                      <p:cBhvr>
                                        <p:cTn id="9"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CE7F0-BC28-A711-5DF9-03A807343BD9}"/>
              </a:ext>
            </a:extLst>
          </p:cNvPr>
          <p:cNvSpPr>
            <a:spLocks noGrp="1"/>
          </p:cNvSpPr>
          <p:nvPr>
            <p:ph type="title"/>
          </p:nvPr>
        </p:nvSpPr>
        <p:spPr>
          <a:xfrm>
            <a:off x="1478280" y="2362529"/>
            <a:ext cx="9235440" cy="2132942"/>
          </a:xfrm>
        </p:spPr>
        <p:txBody>
          <a:bodyPr anchor="ctr">
            <a:normAutofit/>
          </a:bodyPr>
          <a:lstStyle/>
          <a:p>
            <a:r>
              <a:rPr lang="en-US"/>
              <a:t>Challenges and Solutions in Remote Work</a:t>
            </a:r>
          </a:p>
        </p:txBody>
      </p:sp>
    </p:spTree>
    <p:extLst>
      <p:ext uri="{BB962C8B-B14F-4D97-AF65-F5344CB8AC3E}">
        <p14:creationId xmlns:p14="http://schemas.microsoft.com/office/powerpoint/2010/main" val="20806464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CC6FF4-2A93-2DCC-6BB8-8BA4E9944CF7}"/>
              </a:ext>
            </a:extLst>
          </p:cNvPr>
          <p:cNvSpPr>
            <a:spLocks noGrp="1"/>
          </p:cNvSpPr>
          <p:nvPr>
            <p:ph type="title"/>
          </p:nvPr>
        </p:nvSpPr>
        <p:spPr>
          <a:xfrm>
            <a:off x="841866" y="581935"/>
            <a:ext cx="5315094" cy="1010134"/>
          </a:xfrm>
        </p:spPr>
        <p:txBody>
          <a:bodyPr anchor="ctr">
            <a:normAutofit/>
          </a:bodyPr>
          <a:lstStyle/>
          <a:p>
            <a:r>
              <a:rPr lang="en-US" sz="3000"/>
              <a:t>Isolation and Maintaining Team Cohesion</a:t>
            </a:r>
          </a:p>
        </p:txBody>
      </p:sp>
      <p:sp>
        <p:nvSpPr>
          <p:cNvPr id="3" name="Content Placeholder 2">
            <a:extLst>
              <a:ext uri="{FF2B5EF4-FFF2-40B4-BE49-F238E27FC236}">
                <a16:creationId xmlns:a16="http://schemas.microsoft.com/office/drawing/2014/main" id="{935C3D0C-11C8-BCBD-E63D-7B4FECDA043F}"/>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41866" y="2191498"/>
            <a:ext cx="4830500" cy="3699544"/>
          </a:xfrm>
        </p:spPr>
        <p:txBody>
          <a:bodyPr>
            <a:normAutofit/>
          </a:bodyPr>
          <a:lstStyle/>
          <a:p>
            <a:pPr marL="0" indent="0">
              <a:spcBef>
                <a:spcPts val="2500"/>
              </a:spcBef>
              <a:buNone/>
            </a:pPr>
            <a:r>
              <a:rPr lang="en-US" sz="1400" b="1"/>
              <a:t>Impact of Isolation</a:t>
            </a:r>
          </a:p>
          <a:p>
            <a:pPr marL="0" lvl="1" indent="0">
              <a:buNone/>
            </a:pPr>
            <a:r>
              <a:rPr lang="en-US" sz="1400"/>
              <a:t>Remote work can contribute to feelings of loneliness among team members, affecting morale and productivity.</a:t>
            </a:r>
          </a:p>
          <a:p>
            <a:pPr marL="0" indent="0">
              <a:spcBef>
                <a:spcPts val="2500"/>
              </a:spcBef>
              <a:buNone/>
            </a:pPr>
            <a:r>
              <a:rPr lang="en-US" sz="1400" b="1"/>
              <a:t>Importance of Social Interaction</a:t>
            </a:r>
          </a:p>
          <a:p>
            <a:pPr marL="0" lvl="1" indent="0">
              <a:buNone/>
            </a:pPr>
            <a:r>
              <a:rPr lang="en-US" sz="1400"/>
              <a:t>Creating opportunities for social interaction is crucial for maintaining team spirit and fostering relationships.</a:t>
            </a:r>
          </a:p>
          <a:p>
            <a:pPr marL="0" indent="0">
              <a:spcBef>
                <a:spcPts val="2500"/>
              </a:spcBef>
              <a:buNone/>
            </a:pPr>
            <a:r>
              <a:rPr lang="en-US" sz="1400" b="1"/>
              <a:t>Team-Building Activities</a:t>
            </a:r>
          </a:p>
          <a:p>
            <a:pPr marL="0" lvl="1" indent="0">
              <a:buNone/>
            </a:pPr>
            <a:r>
              <a:rPr lang="en-US" sz="1400"/>
              <a:t>Implementing team-building activities can help bridge the gap between remote workers and enhance connection.</a:t>
            </a:r>
          </a:p>
        </p:txBody>
      </p:sp>
      <p:pic>
        <p:nvPicPr>
          <p:cNvPr id="5" name="Picture Placeholder 4" descr="A business person on a video conference call using a laptop computer in an office.">
            <a:extLst>
              <a:ext uri="{FF2B5EF4-FFF2-40B4-BE49-F238E27FC236}">
                <a16:creationId xmlns:a16="http://schemas.microsoft.com/office/drawing/2014/main" id="{63B35EEF-DCC4-4088-9687-F879165F839A}"/>
              </a:ext>
            </a:extLst>
          </p:cNvPr>
          <p:cNvPicPr>
            <a:picLocks noGrp="1" noChangeAspect="1"/>
          </p:cNvPicPr>
          <p:nvPr>
            <p:ph type="pic" sz="quarter" idx="10"/>
          </p:nvPr>
        </p:nvPicPr>
        <p:blipFill>
          <a:blip r:embed="rId3"/>
          <a:srcRect l="20254" r="20254"/>
          <a:stretch/>
        </p:blipFill>
        <p:spPr>
          <a:xfrm>
            <a:off x="7000701" y="57"/>
            <a:ext cx="5200895" cy="6556632"/>
          </a:xfrm>
          <a:noFill/>
        </p:spPr>
      </p:pic>
    </p:spTree>
    <p:extLst>
      <p:ext uri="{BB962C8B-B14F-4D97-AF65-F5344CB8AC3E}">
        <p14:creationId xmlns:p14="http://schemas.microsoft.com/office/powerpoint/2010/main" val="142186773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anim calcmode="lin" valueType="num">
                                      <p:cBhvr>
                                        <p:cTn id="8" dur="250" fill="hold"/>
                                        <p:tgtEl>
                                          <p:spTgt spid="3"/>
                                        </p:tgtEl>
                                        <p:attrNameLst>
                                          <p:attrName>ppt_x</p:attrName>
                                        </p:attrNameLst>
                                      </p:cBhvr>
                                      <p:tavLst>
                                        <p:tav tm="0">
                                          <p:val>
                                            <p:strVal val="#ppt_x"/>
                                          </p:val>
                                        </p:tav>
                                        <p:tav tm="100000">
                                          <p:val>
                                            <p:strVal val="#ppt_x"/>
                                          </p:val>
                                        </p:tav>
                                      </p:tavLst>
                                    </p:anim>
                                    <p:anim calcmode="lin" valueType="num">
                                      <p:cBhvr>
                                        <p:cTn id="9"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EF863-A412-6166-90F2-628EDD09DDCA}"/>
              </a:ext>
            </a:extLst>
          </p:cNvPr>
          <p:cNvSpPr>
            <a:spLocks noGrp="1"/>
          </p:cNvSpPr>
          <p:nvPr>
            <p:ph type="title"/>
          </p:nvPr>
        </p:nvSpPr>
        <p:spPr>
          <a:xfrm>
            <a:off x="841866" y="581935"/>
            <a:ext cx="5315094" cy="1010134"/>
          </a:xfrm>
        </p:spPr>
        <p:txBody>
          <a:bodyPr anchor="ctr">
            <a:normAutofit/>
          </a:bodyPr>
          <a:lstStyle/>
          <a:p>
            <a:r>
              <a:rPr lang="en-US"/>
              <a:t>Productivity and Time Management</a:t>
            </a:r>
          </a:p>
        </p:txBody>
      </p:sp>
      <p:sp>
        <p:nvSpPr>
          <p:cNvPr id="3" name="Content Placeholder 2">
            <a:extLst>
              <a:ext uri="{FF2B5EF4-FFF2-40B4-BE49-F238E27FC236}">
                <a16:creationId xmlns:a16="http://schemas.microsoft.com/office/drawing/2014/main" id="{59289C96-BF39-6491-8AFC-787285CEA927}"/>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41866" y="2191498"/>
            <a:ext cx="4830500" cy="3699544"/>
          </a:xfrm>
        </p:spPr>
        <p:txBody>
          <a:bodyPr>
            <a:normAutofit/>
          </a:bodyPr>
          <a:lstStyle/>
          <a:p>
            <a:pPr marL="0" indent="0">
              <a:spcBef>
                <a:spcPts val="2500"/>
              </a:spcBef>
              <a:buNone/>
            </a:pPr>
            <a:r>
              <a:rPr lang="en-US" sz="1200" b="1"/>
              <a:t>Challenges of Remote Work</a:t>
            </a:r>
          </a:p>
          <a:p>
            <a:pPr marL="0" lvl="1" indent="0">
              <a:buNone/>
            </a:pPr>
            <a:r>
              <a:rPr lang="en-US" sz="1200"/>
              <a:t>Many employees face productivity challenges when working from home, leading to potential inefficiencies in their tasks.</a:t>
            </a:r>
          </a:p>
          <a:p>
            <a:pPr marL="0" indent="0">
              <a:spcBef>
                <a:spcPts val="2500"/>
              </a:spcBef>
              <a:buNone/>
            </a:pPr>
            <a:r>
              <a:rPr lang="en-US" sz="1200" b="1"/>
              <a:t>Structured Work Hours</a:t>
            </a:r>
          </a:p>
          <a:p>
            <a:pPr marL="0" lvl="1" indent="0">
              <a:buNone/>
            </a:pPr>
            <a:r>
              <a:rPr lang="en-US" sz="1200"/>
              <a:t>Establishing structured work hours helps create a routine that can enhance focus and productivity for remote workers.</a:t>
            </a:r>
          </a:p>
          <a:p>
            <a:pPr marL="0" indent="0">
              <a:spcBef>
                <a:spcPts val="2500"/>
              </a:spcBef>
              <a:buNone/>
            </a:pPr>
            <a:r>
              <a:rPr lang="en-US" sz="1200" b="1"/>
              <a:t>Setting Clear Goals</a:t>
            </a:r>
          </a:p>
          <a:p>
            <a:pPr marL="0" lvl="1" indent="0">
              <a:buNone/>
            </a:pPr>
            <a:r>
              <a:rPr lang="en-US" sz="1200"/>
              <a:t>Setting clear and achievable goals provides direction and motivation for employees, improving their time management.</a:t>
            </a:r>
          </a:p>
          <a:p>
            <a:pPr marL="0" indent="0">
              <a:spcBef>
                <a:spcPts val="2500"/>
              </a:spcBef>
              <a:buNone/>
            </a:pPr>
            <a:r>
              <a:rPr lang="en-US" sz="1200" b="1"/>
              <a:t>Utilizing Productivity Tools</a:t>
            </a:r>
          </a:p>
          <a:p>
            <a:pPr marL="0" lvl="1" indent="0">
              <a:buNone/>
            </a:pPr>
            <a:r>
              <a:rPr lang="en-US" sz="1200"/>
              <a:t>Productivity tools and apps can assist employees in tracking tasks and managing their time effectively, enhancing efficiency.</a:t>
            </a:r>
          </a:p>
        </p:txBody>
      </p:sp>
      <p:pic>
        <p:nvPicPr>
          <p:cNvPr id="5" name="Picture Placeholder 4" descr="blank note on white table top">
            <a:extLst>
              <a:ext uri="{FF2B5EF4-FFF2-40B4-BE49-F238E27FC236}">
                <a16:creationId xmlns:a16="http://schemas.microsoft.com/office/drawing/2014/main" id="{A3A0643F-1325-4374-9CFA-48D380F7C0A4}"/>
              </a:ext>
            </a:extLst>
          </p:cNvPr>
          <p:cNvPicPr>
            <a:picLocks noGrp="1" noChangeAspect="1"/>
          </p:cNvPicPr>
          <p:nvPr>
            <p:ph type="pic" sz="quarter" idx="10"/>
          </p:nvPr>
        </p:nvPicPr>
        <p:blipFill>
          <a:blip r:embed="rId3"/>
          <a:srcRect l="23527" r="23526"/>
          <a:stretch/>
        </p:blipFill>
        <p:spPr>
          <a:xfrm>
            <a:off x="7000701" y="10"/>
            <a:ext cx="5200895" cy="6556736"/>
          </a:xfrm>
          <a:noFill/>
        </p:spPr>
      </p:pic>
    </p:spTree>
    <p:extLst>
      <p:ext uri="{BB962C8B-B14F-4D97-AF65-F5344CB8AC3E}">
        <p14:creationId xmlns:p14="http://schemas.microsoft.com/office/powerpoint/2010/main" val="11408708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anim calcmode="lin" valueType="num">
                                      <p:cBhvr>
                                        <p:cTn id="8" dur="250" fill="hold"/>
                                        <p:tgtEl>
                                          <p:spTgt spid="3"/>
                                        </p:tgtEl>
                                        <p:attrNameLst>
                                          <p:attrName>ppt_x</p:attrName>
                                        </p:attrNameLst>
                                      </p:cBhvr>
                                      <p:tavLst>
                                        <p:tav tm="0">
                                          <p:val>
                                            <p:strVal val="#ppt_x"/>
                                          </p:val>
                                        </p:tav>
                                        <p:tav tm="100000">
                                          <p:val>
                                            <p:strVal val="#ppt_x"/>
                                          </p:val>
                                        </p:tav>
                                      </p:tavLst>
                                    </p:anim>
                                    <p:anim calcmode="lin" valueType="num">
                                      <p:cBhvr>
                                        <p:cTn id="9"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6CC83-73BF-E140-C3F7-5C54228C92D2}"/>
              </a:ext>
            </a:extLst>
          </p:cNvPr>
          <p:cNvSpPr>
            <a:spLocks noGrp="1"/>
          </p:cNvSpPr>
          <p:nvPr>
            <p:ph type="title"/>
          </p:nvPr>
        </p:nvSpPr>
        <p:spPr>
          <a:xfrm>
            <a:off x="841866" y="581935"/>
            <a:ext cx="5315094" cy="1010134"/>
          </a:xfrm>
        </p:spPr>
        <p:txBody>
          <a:bodyPr anchor="ctr">
            <a:normAutofit/>
          </a:bodyPr>
          <a:lstStyle/>
          <a:p>
            <a:r>
              <a:rPr lang="en-US"/>
              <a:t>Ensuring Effective Communication</a:t>
            </a:r>
          </a:p>
        </p:txBody>
      </p:sp>
      <p:sp>
        <p:nvSpPr>
          <p:cNvPr id="3" name="Content Placeholder 2">
            <a:extLst>
              <a:ext uri="{FF2B5EF4-FFF2-40B4-BE49-F238E27FC236}">
                <a16:creationId xmlns:a16="http://schemas.microsoft.com/office/drawing/2014/main" id="{767F1472-9CE7-B2AA-BD6B-4610AA49E774}"/>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41866" y="2191498"/>
            <a:ext cx="4830500" cy="3699544"/>
          </a:xfrm>
        </p:spPr>
        <p:txBody>
          <a:bodyPr>
            <a:normAutofit/>
          </a:bodyPr>
          <a:lstStyle/>
          <a:p>
            <a:pPr marL="0" indent="0">
              <a:spcBef>
                <a:spcPts val="2500"/>
              </a:spcBef>
              <a:buNone/>
            </a:pPr>
            <a:r>
              <a:rPr lang="en-US" sz="1100" b="1"/>
              <a:t>Challenges of Remote Communication</a:t>
            </a:r>
          </a:p>
          <a:p>
            <a:pPr marL="0" lvl="1" indent="0">
              <a:buNone/>
            </a:pPr>
            <a:r>
              <a:rPr lang="en-US" sz="1100"/>
              <a:t>In remote settings, communication can be hindered by various factors such as time zones and lack of face-to-face interaction.</a:t>
            </a:r>
          </a:p>
          <a:p>
            <a:pPr marL="0" indent="0">
              <a:spcBef>
                <a:spcPts val="2500"/>
              </a:spcBef>
              <a:buNone/>
            </a:pPr>
            <a:r>
              <a:rPr lang="en-US" sz="1100" b="1"/>
              <a:t>Regular Check-ins</a:t>
            </a:r>
          </a:p>
          <a:p>
            <a:pPr marL="0" lvl="1" indent="0">
              <a:buNone/>
            </a:pPr>
            <a:r>
              <a:rPr lang="en-US" sz="1100"/>
              <a:t>Conducting regular check-ins helps maintain team cohesion and ensures everyone is on the same page regarding tasks and objectives.</a:t>
            </a:r>
          </a:p>
          <a:p>
            <a:pPr marL="0" indent="0">
              <a:spcBef>
                <a:spcPts val="2500"/>
              </a:spcBef>
              <a:buNone/>
            </a:pPr>
            <a:r>
              <a:rPr lang="en-US" sz="1100" b="1"/>
              <a:t>Clear Communication Guidelines</a:t>
            </a:r>
          </a:p>
          <a:p>
            <a:pPr marL="0" lvl="1" indent="0">
              <a:buNone/>
            </a:pPr>
            <a:r>
              <a:rPr lang="en-US" sz="1100"/>
              <a:t>Establishing clear communication guidelines fosters transparency and helps team members understand expectations in a remote environment.</a:t>
            </a:r>
          </a:p>
          <a:p>
            <a:pPr marL="0" indent="0">
              <a:spcBef>
                <a:spcPts val="2500"/>
              </a:spcBef>
              <a:buNone/>
            </a:pPr>
            <a:r>
              <a:rPr lang="en-US" sz="1100" b="1"/>
              <a:t>Leveraging Technology</a:t>
            </a:r>
          </a:p>
          <a:p>
            <a:pPr marL="0" lvl="1" indent="0">
              <a:buNone/>
            </a:pPr>
            <a:r>
              <a:rPr lang="en-US" sz="1100"/>
              <a:t>Utilizing technology tools like chat applications and project management software can enhance communication and collaboration among remote teams.</a:t>
            </a:r>
          </a:p>
        </p:txBody>
      </p:sp>
      <p:pic>
        <p:nvPicPr>
          <p:cNvPr id="5" name="Picture Placeholder 4" descr="Businessman talking to his colleagues about business plan in video conference at home.  Business team having discussion and online meeting in video call">
            <a:extLst>
              <a:ext uri="{FF2B5EF4-FFF2-40B4-BE49-F238E27FC236}">
                <a16:creationId xmlns:a16="http://schemas.microsoft.com/office/drawing/2014/main" id="{1B0F8E6A-9722-4BB2-A5CF-4750E0EB02A3}"/>
              </a:ext>
            </a:extLst>
          </p:cNvPr>
          <p:cNvPicPr>
            <a:picLocks noGrp="1" noChangeAspect="1"/>
          </p:cNvPicPr>
          <p:nvPr>
            <p:ph type="pic" sz="quarter" idx="10"/>
          </p:nvPr>
        </p:nvPicPr>
        <p:blipFill>
          <a:blip r:embed="rId3"/>
          <a:srcRect l="23824" r="23824"/>
          <a:stretch/>
        </p:blipFill>
        <p:spPr>
          <a:xfrm>
            <a:off x="7000704" y="0"/>
            <a:ext cx="5200889" cy="6556746"/>
          </a:xfrm>
          <a:noFill/>
        </p:spPr>
      </p:pic>
    </p:spTree>
    <p:extLst>
      <p:ext uri="{BB962C8B-B14F-4D97-AF65-F5344CB8AC3E}">
        <p14:creationId xmlns:p14="http://schemas.microsoft.com/office/powerpoint/2010/main" val="26023759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anim calcmode="lin" valueType="num">
                                      <p:cBhvr>
                                        <p:cTn id="8" dur="250" fill="hold"/>
                                        <p:tgtEl>
                                          <p:spTgt spid="3"/>
                                        </p:tgtEl>
                                        <p:attrNameLst>
                                          <p:attrName>ppt_x</p:attrName>
                                        </p:attrNameLst>
                                      </p:cBhvr>
                                      <p:tavLst>
                                        <p:tav tm="0">
                                          <p:val>
                                            <p:strVal val="#ppt_x"/>
                                          </p:val>
                                        </p:tav>
                                        <p:tav tm="100000">
                                          <p:val>
                                            <p:strVal val="#ppt_x"/>
                                          </p:val>
                                        </p:tav>
                                      </p:tavLst>
                                    </p:anim>
                                    <p:anim calcmode="lin" valueType="num">
                                      <p:cBhvr>
                                        <p:cTn id="9"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7C904-868A-3EB5-01CD-076A7DCE83BE}"/>
              </a:ext>
            </a:extLst>
          </p:cNvPr>
          <p:cNvSpPr>
            <a:spLocks noGrp="1"/>
          </p:cNvSpPr>
          <p:nvPr>
            <p:ph type="title"/>
          </p:nvPr>
        </p:nvSpPr>
        <p:spPr>
          <a:xfrm>
            <a:off x="1478280" y="2362529"/>
            <a:ext cx="9235440" cy="2132942"/>
          </a:xfrm>
        </p:spPr>
        <p:txBody>
          <a:bodyPr anchor="ctr">
            <a:normAutofit/>
          </a:bodyPr>
          <a:lstStyle/>
          <a:p>
            <a:r>
              <a:rPr lang="en-US"/>
              <a:t>The Future of Remote Work</a:t>
            </a:r>
          </a:p>
        </p:txBody>
      </p:sp>
    </p:spTree>
    <p:extLst>
      <p:ext uri="{BB962C8B-B14F-4D97-AF65-F5344CB8AC3E}">
        <p14:creationId xmlns:p14="http://schemas.microsoft.com/office/powerpoint/2010/main" val="23984462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0A935-BF9F-A45D-C455-E286EC5CAD1A}"/>
              </a:ext>
            </a:extLst>
          </p:cNvPr>
          <p:cNvSpPr>
            <a:spLocks noGrp="1"/>
          </p:cNvSpPr>
          <p:nvPr>
            <p:ph type="ctrTitle"/>
          </p:nvPr>
        </p:nvSpPr>
        <p:spPr>
          <a:xfrm>
            <a:off x="6462851" y="453570"/>
            <a:ext cx="4891791" cy="1481558"/>
          </a:xfrm>
        </p:spPr>
        <p:txBody>
          <a:bodyPr anchor="ctr">
            <a:normAutofit/>
          </a:bodyPr>
          <a:lstStyle/>
          <a:p>
            <a:r>
              <a:rPr lang="en-US"/>
              <a:t>Agenda Items</a:t>
            </a:r>
          </a:p>
        </p:txBody>
      </p:sp>
      <p:pic>
        <p:nvPicPr>
          <p:cNvPr id="5" name="Picture Placeholder 4" descr="The New Home Office Setups">
            <a:extLst>
              <a:ext uri="{FF2B5EF4-FFF2-40B4-BE49-F238E27FC236}">
                <a16:creationId xmlns:a16="http://schemas.microsoft.com/office/drawing/2014/main" id="{651EBD89-059C-4805-8C35-EA76CADC2E68}"/>
              </a:ext>
            </a:extLst>
          </p:cNvPr>
          <p:cNvPicPr>
            <a:picLocks noGrp="1" noChangeAspect="1"/>
          </p:cNvPicPr>
          <p:nvPr>
            <p:ph type="pic" sz="quarter" idx="10"/>
          </p:nvPr>
        </p:nvPicPr>
        <p:blipFill>
          <a:blip r:embed="rId3"/>
          <a:srcRect l="22929" r="22929"/>
          <a:stretch/>
        </p:blipFill>
        <p:spPr>
          <a:xfrm>
            <a:off x="-1" y="22"/>
            <a:ext cx="5562600" cy="6857955"/>
          </a:xfrm>
          <a:noFill/>
        </p:spPr>
      </p:pic>
      <p:sp>
        <p:nvSpPr>
          <p:cNvPr id="3" name="Content Placeholder 2">
            <a:extLst>
              <a:ext uri="{FF2B5EF4-FFF2-40B4-BE49-F238E27FC236}">
                <a16:creationId xmlns:a16="http://schemas.microsoft.com/office/drawing/2014/main" id="{32DE1FC9-A2B0-D1DF-8DC6-36F37C44C38C}"/>
              </a:ext>
            </a:extLst>
          </p:cNvPr>
          <p:cNvSpPr>
            <a:spLocks noGrp="1"/>
          </p:cNvSpPr>
          <p:nvPr>
            <p:ph type="body" sz="quarter" idx="11"/>
          </p:nvPr>
        </p:nvSpPr>
        <p:spPr>
          <a:xfrm>
            <a:off x="6462851" y="2163938"/>
            <a:ext cx="4891791" cy="4188143"/>
          </a:xfrm>
        </p:spPr>
        <p:txBody>
          <a:bodyPr>
            <a:normAutofit/>
          </a:bodyPr>
          <a:lstStyle/>
          <a:p>
            <a:r>
              <a:rPr lang="en-US"/>
              <a:t>Introduction to Remote Work</a:t>
            </a:r>
          </a:p>
          <a:p>
            <a:r>
              <a:rPr lang="en-US"/>
              <a:t>Technological Advancements Enabling Remote Work</a:t>
            </a:r>
          </a:p>
          <a:p>
            <a:r>
              <a:rPr lang="en-US"/>
              <a:t>Benefits of Remote Work</a:t>
            </a:r>
          </a:p>
          <a:p>
            <a:r>
              <a:rPr lang="en-US"/>
              <a:t>Challenges and Solutions in Remote Work</a:t>
            </a:r>
          </a:p>
          <a:p>
            <a:r>
              <a:rPr lang="en-US"/>
              <a:t>The Future of Remote Work</a:t>
            </a:r>
          </a:p>
        </p:txBody>
      </p:sp>
    </p:spTree>
    <p:extLst>
      <p:ext uri="{BB962C8B-B14F-4D97-AF65-F5344CB8AC3E}">
        <p14:creationId xmlns:p14="http://schemas.microsoft.com/office/powerpoint/2010/main" val="18952199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anim calcmode="lin" valueType="num">
                                      <p:cBhvr>
                                        <p:cTn id="8" dur="250" fill="hold"/>
                                        <p:tgtEl>
                                          <p:spTgt spid="3"/>
                                        </p:tgtEl>
                                        <p:attrNameLst>
                                          <p:attrName>ppt_x</p:attrName>
                                        </p:attrNameLst>
                                      </p:cBhvr>
                                      <p:tavLst>
                                        <p:tav tm="0">
                                          <p:val>
                                            <p:strVal val="#ppt_x"/>
                                          </p:val>
                                        </p:tav>
                                        <p:tav tm="100000">
                                          <p:val>
                                            <p:strVal val="#ppt_x"/>
                                          </p:val>
                                        </p:tav>
                                      </p:tavLst>
                                    </p:anim>
                                    <p:anim calcmode="lin" valueType="num">
                                      <p:cBhvr>
                                        <p:cTn id="9"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A70B7-F928-559D-9F19-88C4BECD4054}"/>
              </a:ext>
            </a:extLst>
          </p:cNvPr>
          <p:cNvSpPr>
            <a:spLocks noGrp="1"/>
          </p:cNvSpPr>
          <p:nvPr>
            <p:ph type="title"/>
          </p:nvPr>
        </p:nvSpPr>
        <p:spPr>
          <a:xfrm>
            <a:off x="841866" y="581935"/>
            <a:ext cx="5315094" cy="1010134"/>
          </a:xfrm>
        </p:spPr>
        <p:txBody>
          <a:bodyPr anchor="ctr">
            <a:normAutofit/>
          </a:bodyPr>
          <a:lstStyle/>
          <a:p>
            <a:r>
              <a:rPr lang="en-US"/>
              <a:t>Predictions for Post-Pandemic Workplace</a:t>
            </a:r>
          </a:p>
        </p:txBody>
      </p:sp>
      <p:sp>
        <p:nvSpPr>
          <p:cNvPr id="3" name="Content Placeholder 2">
            <a:extLst>
              <a:ext uri="{FF2B5EF4-FFF2-40B4-BE49-F238E27FC236}">
                <a16:creationId xmlns:a16="http://schemas.microsoft.com/office/drawing/2014/main" id="{7D89AD12-129D-E748-2F09-3FAD6C125A15}"/>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41866" y="2191498"/>
            <a:ext cx="4830500" cy="3699544"/>
          </a:xfrm>
        </p:spPr>
        <p:txBody>
          <a:bodyPr>
            <a:normAutofit/>
          </a:bodyPr>
          <a:lstStyle/>
          <a:p>
            <a:pPr marL="0" indent="0">
              <a:spcBef>
                <a:spcPts val="2500"/>
              </a:spcBef>
              <a:buNone/>
            </a:pPr>
            <a:r>
              <a:rPr lang="en-US" sz="1400" b="1"/>
              <a:t>Sustained Remote Work</a:t>
            </a:r>
          </a:p>
          <a:p>
            <a:pPr marL="0" lvl="1" indent="0">
              <a:buNone/>
            </a:pPr>
            <a:r>
              <a:rPr lang="en-US" sz="1400"/>
              <a:t>Experts anticipate that remote work will continue to play a crucial role in the workplace beyond the pandemic.</a:t>
            </a:r>
          </a:p>
          <a:p>
            <a:pPr marL="0" indent="0">
              <a:spcBef>
                <a:spcPts val="2500"/>
              </a:spcBef>
              <a:buNone/>
            </a:pPr>
            <a:r>
              <a:rPr lang="en-US" sz="1400" b="1"/>
              <a:t>Flexible Work Arrangements</a:t>
            </a:r>
          </a:p>
          <a:p>
            <a:pPr marL="0" lvl="1" indent="0">
              <a:buNone/>
            </a:pPr>
            <a:r>
              <a:rPr lang="en-US" sz="1400"/>
              <a:t>Many companies are exploring flexible work arrangements as the new standard for employee engagement and efficiency.</a:t>
            </a:r>
          </a:p>
        </p:txBody>
      </p:sp>
      <p:pic>
        <p:nvPicPr>
          <p:cNvPr id="5" name="Picture Placeholder 4" descr="Modern office. Working space with many pc work places.">
            <a:extLst>
              <a:ext uri="{FF2B5EF4-FFF2-40B4-BE49-F238E27FC236}">
                <a16:creationId xmlns:a16="http://schemas.microsoft.com/office/drawing/2014/main" id="{2E02801C-58BB-4858-AAAA-1D330685E0FB}"/>
              </a:ext>
            </a:extLst>
          </p:cNvPr>
          <p:cNvPicPr>
            <a:picLocks noGrp="1" noChangeAspect="1"/>
          </p:cNvPicPr>
          <p:nvPr>
            <p:ph type="pic" sz="quarter" idx="10"/>
          </p:nvPr>
        </p:nvPicPr>
        <p:blipFill>
          <a:blip r:embed="rId3"/>
          <a:srcRect l="23526" r="23526"/>
          <a:stretch/>
        </p:blipFill>
        <p:spPr>
          <a:xfrm>
            <a:off x="7000701" y="65"/>
            <a:ext cx="5200895" cy="6556616"/>
          </a:xfrm>
          <a:noFill/>
        </p:spPr>
      </p:pic>
    </p:spTree>
    <p:extLst>
      <p:ext uri="{BB962C8B-B14F-4D97-AF65-F5344CB8AC3E}">
        <p14:creationId xmlns:p14="http://schemas.microsoft.com/office/powerpoint/2010/main" val="66237040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anim calcmode="lin" valueType="num">
                                      <p:cBhvr>
                                        <p:cTn id="8" dur="250" fill="hold"/>
                                        <p:tgtEl>
                                          <p:spTgt spid="3"/>
                                        </p:tgtEl>
                                        <p:attrNameLst>
                                          <p:attrName>ppt_x</p:attrName>
                                        </p:attrNameLst>
                                      </p:cBhvr>
                                      <p:tavLst>
                                        <p:tav tm="0">
                                          <p:val>
                                            <p:strVal val="#ppt_x"/>
                                          </p:val>
                                        </p:tav>
                                        <p:tav tm="100000">
                                          <p:val>
                                            <p:strVal val="#ppt_x"/>
                                          </p:val>
                                        </p:tav>
                                      </p:tavLst>
                                    </p:anim>
                                    <p:anim calcmode="lin" valueType="num">
                                      <p:cBhvr>
                                        <p:cTn id="9"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2C43AB-26C0-5A0E-41F9-A3FDE25D0AF3}"/>
              </a:ext>
            </a:extLst>
          </p:cNvPr>
          <p:cNvSpPr>
            <a:spLocks noGrp="1"/>
          </p:cNvSpPr>
          <p:nvPr>
            <p:ph type="title"/>
          </p:nvPr>
        </p:nvSpPr>
        <p:spPr>
          <a:xfrm>
            <a:off x="841866" y="581935"/>
            <a:ext cx="5315094" cy="1010134"/>
          </a:xfrm>
        </p:spPr>
        <p:txBody>
          <a:bodyPr anchor="ctr">
            <a:normAutofit/>
          </a:bodyPr>
          <a:lstStyle/>
          <a:p>
            <a:r>
              <a:rPr lang="en-US"/>
              <a:t>Hybrid Work Models</a:t>
            </a:r>
          </a:p>
        </p:txBody>
      </p:sp>
      <p:sp>
        <p:nvSpPr>
          <p:cNvPr id="3" name="Content Placeholder 2">
            <a:extLst>
              <a:ext uri="{FF2B5EF4-FFF2-40B4-BE49-F238E27FC236}">
                <a16:creationId xmlns:a16="http://schemas.microsoft.com/office/drawing/2014/main" id="{D9F70024-1D6B-58CA-840F-D21B69DE9922}"/>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41866" y="2191498"/>
            <a:ext cx="4830500" cy="3699544"/>
          </a:xfrm>
        </p:spPr>
        <p:txBody>
          <a:bodyPr>
            <a:normAutofit/>
          </a:bodyPr>
          <a:lstStyle/>
          <a:p>
            <a:pPr marL="0" indent="0">
              <a:spcBef>
                <a:spcPts val="2500"/>
              </a:spcBef>
              <a:buNone/>
            </a:pPr>
            <a:r>
              <a:rPr lang="en-US" sz="1400" b="1"/>
              <a:t>Definition of Hybrid Work</a:t>
            </a:r>
          </a:p>
          <a:p>
            <a:pPr marL="0" lvl="1" indent="0">
              <a:buNone/>
            </a:pPr>
            <a:r>
              <a:rPr lang="en-US" sz="1400"/>
              <a:t>Hybrid work models integrate both remote and in-office working environments, providing flexibility to employees.</a:t>
            </a:r>
          </a:p>
          <a:p>
            <a:pPr marL="0" indent="0">
              <a:spcBef>
                <a:spcPts val="2500"/>
              </a:spcBef>
              <a:buNone/>
            </a:pPr>
            <a:r>
              <a:rPr lang="en-US" sz="1400" b="1"/>
              <a:t>Benefits of Hybrid Work</a:t>
            </a:r>
          </a:p>
          <a:p>
            <a:pPr marL="0" lvl="1" indent="0">
              <a:buNone/>
            </a:pPr>
            <a:r>
              <a:rPr lang="en-US" sz="1400"/>
              <a:t>This model enhances job satisfaction and productivity by allowing employees to choose their work environments.</a:t>
            </a:r>
          </a:p>
        </p:txBody>
      </p:sp>
      <p:pic>
        <p:nvPicPr>
          <p:cNvPr id="5" name="Picture Placeholder 4" descr="Isometric View of a Computer">
            <a:extLst>
              <a:ext uri="{FF2B5EF4-FFF2-40B4-BE49-F238E27FC236}">
                <a16:creationId xmlns:a16="http://schemas.microsoft.com/office/drawing/2014/main" id="{4702BF34-EEC1-4423-9FF1-AE59FEDEDB27}"/>
              </a:ext>
            </a:extLst>
          </p:cNvPr>
          <p:cNvPicPr>
            <a:picLocks noGrp="1" noChangeAspect="1"/>
          </p:cNvPicPr>
          <p:nvPr>
            <p:ph type="pic" sz="quarter" idx="10"/>
          </p:nvPr>
        </p:nvPicPr>
        <p:blipFill>
          <a:blip r:embed="rId3"/>
          <a:srcRect l="10339" r="10339"/>
          <a:stretch/>
        </p:blipFill>
        <p:spPr>
          <a:xfrm>
            <a:off x="7000701" y="31"/>
            <a:ext cx="5200895" cy="6556684"/>
          </a:xfrm>
          <a:noFill/>
        </p:spPr>
      </p:pic>
    </p:spTree>
    <p:extLst>
      <p:ext uri="{BB962C8B-B14F-4D97-AF65-F5344CB8AC3E}">
        <p14:creationId xmlns:p14="http://schemas.microsoft.com/office/powerpoint/2010/main" val="35566553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anim calcmode="lin" valueType="num">
                                      <p:cBhvr>
                                        <p:cTn id="8" dur="250" fill="hold"/>
                                        <p:tgtEl>
                                          <p:spTgt spid="3"/>
                                        </p:tgtEl>
                                        <p:attrNameLst>
                                          <p:attrName>ppt_x</p:attrName>
                                        </p:attrNameLst>
                                      </p:cBhvr>
                                      <p:tavLst>
                                        <p:tav tm="0">
                                          <p:val>
                                            <p:strVal val="#ppt_x"/>
                                          </p:val>
                                        </p:tav>
                                        <p:tav tm="100000">
                                          <p:val>
                                            <p:strVal val="#ppt_x"/>
                                          </p:val>
                                        </p:tav>
                                      </p:tavLst>
                                    </p:anim>
                                    <p:anim calcmode="lin" valueType="num">
                                      <p:cBhvr>
                                        <p:cTn id="9"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86E7C-8F88-2AF0-0B51-CE7D7331C23B}"/>
              </a:ext>
            </a:extLst>
          </p:cNvPr>
          <p:cNvSpPr>
            <a:spLocks noGrp="1"/>
          </p:cNvSpPr>
          <p:nvPr>
            <p:ph type="title"/>
          </p:nvPr>
        </p:nvSpPr>
        <p:spPr>
          <a:xfrm>
            <a:off x="841866" y="581935"/>
            <a:ext cx="5315094" cy="1010134"/>
          </a:xfrm>
        </p:spPr>
        <p:txBody>
          <a:bodyPr anchor="ctr">
            <a:normAutofit/>
          </a:bodyPr>
          <a:lstStyle/>
          <a:p>
            <a:r>
              <a:rPr lang="en-US"/>
              <a:t>Impact on Urbanization and Real Estate</a:t>
            </a:r>
          </a:p>
        </p:txBody>
      </p:sp>
      <p:sp>
        <p:nvSpPr>
          <p:cNvPr id="3" name="Content Placeholder 2">
            <a:extLst>
              <a:ext uri="{FF2B5EF4-FFF2-40B4-BE49-F238E27FC236}">
                <a16:creationId xmlns:a16="http://schemas.microsoft.com/office/drawing/2014/main" id="{BC8DEDBB-D189-357E-96CF-9C2D143543AF}"/>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41866" y="2191498"/>
            <a:ext cx="4830500" cy="3699544"/>
          </a:xfrm>
        </p:spPr>
        <p:txBody>
          <a:bodyPr>
            <a:normAutofit/>
          </a:bodyPr>
          <a:lstStyle/>
          <a:p>
            <a:pPr marL="0" indent="0">
              <a:spcBef>
                <a:spcPts val="2500"/>
              </a:spcBef>
              <a:buNone/>
            </a:pPr>
            <a:r>
              <a:rPr lang="en-US" sz="1400" b="1"/>
              <a:t>Shifts in Urbanization Patterns</a:t>
            </a:r>
          </a:p>
          <a:p>
            <a:pPr marL="0" lvl="1" indent="0">
              <a:buNone/>
            </a:pPr>
            <a:r>
              <a:rPr lang="en-US" sz="1400"/>
              <a:t>The rise of remote work is expected to change urbanization patterns, as people may prefer living in suburban or rural areas.</a:t>
            </a:r>
          </a:p>
          <a:p>
            <a:pPr marL="0" indent="0">
              <a:spcBef>
                <a:spcPts val="2500"/>
              </a:spcBef>
              <a:buNone/>
            </a:pPr>
            <a:r>
              <a:rPr lang="en-US" sz="1400" b="1"/>
              <a:t>Demand for Office Space</a:t>
            </a:r>
          </a:p>
          <a:p>
            <a:pPr marL="0" lvl="1" indent="0">
              <a:buNone/>
            </a:pPr>
            <a:r>
              <a:rPr lang="en-US" sz="1400"/>
              <a:t>As remote work becomes more common, the demand for traditional office spaces may decline, influencing real estate markets.</a:t>
            </a:r>
          </a:p>
          <a:p>
            <a:pPr marL="0" indent="0">
              <a:spcBef>
                <a:spcPts val="2500"/>
              </a:spcBef>
              <a:buNone/>
            </a:pPr>
            <a:r>
              <a:rPr lang="en-US" sz="1400" b="1"/>
              <a:t>Housing in Suburban Areas</a:t>
            </a:r>
          </a:p>
          <a:p>
            <a:pPr marL="0" lvl="1" indent="0">
              <a:buNone/>
            </a:pPr>
            <a:r>
              <a:rPr lang="en-US" sz="1400"/>
              <a:t>With more people working remotely, there may be increased demand for housing in suburban and rural regions.</a:t>
            </a:r>
          </a:p>
        </p:txBody>
      </p:sp>
      <p:pic>
        <p:nvPicPr>
          <p:cNvPr id="5" name="Picture Placeholder 4" descr="COVID-19 impact business and economy">
            <a:extLst>
              <a:ext uri="{FF2B5EF4-FFF2-40B4-BE49-F238E27FC236}">
                <a16:creationId xmlns:a16="http://schemas.microsoft.com/office/drawing/2014/main" id="{88A953E0-B83D-49EA-828A-37128CA205D8}"/>
              </a:ext>
            </a:extLst>
          </p:cNvPr>
          <p:cNvPicPr>
            <a:picLocks noGrp="1" noChangeAspect="1"/>
          </p:cNvPicPr>
          <p:nvPr>
            <p:ph type="pic" sz="quarter" idx="10"/>
          </p:nvPr>
        </p:nvPicPr>
        <p:blipFill>
          <a:blip r:embed="rId3"/>
          <a:srcRect l="11377" r="44005"/>
          <a:stretch/>
        </p:blipFill>
        <p:spPr>
          <a:xfrm>
            <a:off x="7000701" y="10"/>
            <a:ext cx="5200895" cy="6556736"/>
          </a:xfrm>
          <a:noFill/>
        </p:spPr>
      </p:pic>
    </p:spTree>
    <p:extLst>
      <p:ext uri="{BB962C8B-B14F-4D97-AF65-F5344CB8AC3E}">
        <p14:creationId xmlns:p14="http://schemas.microsoft.com/office/powerpoint/2010/main" val="26585474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anim calcmode="lin" valueType="num">
                                      <p:cBhvr>
                                        <p:cTn id="8" dur="250" fill="hold"/>
                                        <p:tgtEl>
                                          <p:spTgt spid="3"/>
                                        </p:tgtEl>
                                        <p:attrNameLst>
                                          <p:attrName>ppt_x</p:attrName>
                                        </p:attrNameLst>
                                      </p:cBhvr>
                                      <p:tavLst>
                                        <p:tav tm="0">
                                          <p:val>
                                            <p:strVal val="#ppt_x"/>
                                          </p:val>
                                        </p:tav>
                                        <p:tav tm="100000">
                                          <p:val>
                                            <p:strVal val="#ppt_x"/>
                                          </p:val>
                                        </p:tav>
                                      </p:tavLst>
                                    </p:anim>
                                    <p:anim calcmode="lin" valueType="num">
                                      <p:cBhvr>
                                        <p:cTn id="9"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2">
            <a:extLst>
              <a:ext uri="{FF2B5EF4-FFF2-40B4-BE49-F238E27FC236}">
                <a16:creationId xmlns:a16="http://schemas.microsoft.com/office/drawing/2014/main" id="{492C70D5-7540-C744-0F4C-A53DBEF6EB8A}"/>
              </a:ext>
            </a:extLst>
          </p:cNvPr>
          <p:cNvGraphicFramePr>
            <a:graphicFrameLocks noGrp="1"/>
          </p:cNvGraphicFramePr>
          <p:nvPr>
            <p:ph sz="quarter" idx="12"/>
            <p:extLst>
              <p:ext uri="{D42A27DB-BD31-4B8C-83A1-F6EECF244321}">
                <p14:modId xmlns:p14="http://schemas.microsoft.com/office/powerpoint/2010/main" val="986288071"/>
              </p:ext>
              <p:ext uri="{E7BDC344-281C-4309-B0C6-D0EE65EED2A8}">
                <p202:designPr xmlns:p202="http://schemas.microsoft.com/office/powerpoint/2020/02/main">
                  <p202:designTagLst>
                    <p202:designTag name="ARCH:1:CLS" val="InformationBlock"/>
                    <p202:designTag name="ARCH:1:VSVAR" val="TitledTextBox"/>
                  </p202:designTagLst>
                </p202:designPr>
              </p:ext>
            </p:extLst>
          </p:nvPr>
        </p:nvGraphicFramePr>
        <p:xfrm>
          <a:off x="504984" y="2423001"/>
          <a:ext cx="11182033" cy="399319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a:extLst>
              <a:ext uri="{FF2B5EF4-FFF2-40B4-BE49-F238E27FC236}">
                <a16:creationId xmlns:a16="http://schemas.microsoft.com/office/drawing/2014/main" id="{BB3904E7-2CD2-6D39-BBD5-11881E311EA9}"/>
              </a:ext>
            </a:extLst>
          </p:cNvPr>
          <p:cNvSpPr>
            <a:spLocks noGrp="1"/>
          </p:cNvSpPr>
          <p:nvPr>
            <p:ph type="title"/>
          </p:nvPr>
        </p:nvSpPr>
        <p:spPr>
          <a:xfrm>
            <a:off x="689464" y="152174"/>
            <a:ext cx="5955176" cy="1707331"/>
          </a:xfrm>
        </p:spPr>
        <p:txBody>
          <a:bodyPr anchor="ctr">
            <a:normAutofit/>
          </a:bodyPr>
          <a:lstStyle/>
          <a:p>
            <a:r>
              <a:rPr lang="en-US"/>
              <a:t>Conclusion</a:t>
            </a:r>
          </a:p>
        </p:txBody>
      </p:sp>
    </p:spTree>
    <p:extLst>
      <p:ext uri="{BB962C8B-B14F-4D97-AF65-F5344CB8AC3E}">
        <p14:creationId xmlns:p14="http://schemas.microsoft.com/office/powerpoint/2010/main" val="188990168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2130F-25C1-3D33-C96B-3E7A9784D7C5}"/>
              </a:ext>
            </a:extLst>
          </p:cNvPr>
          <p:cNvSpPr>
            <a:spLocks noGrp="1"/>
          </p:cNvSpPr>
          <p:nvPr>
            <p:ph type="title"/>
          </p:nvPr>
        </p:nvSpPr>
        <p:spPr>
          <a:xfrm>
            <a:off x="1478280" y="2362529"/>
            <a:ext cx="9235440" cy="2132942"/>
          </a:xfrm>
        </p:spPr>
        <p:txBody>
          <a:bodyPr anchor="ctr">
            <a:normAutofit/>
          </a:bodyPr>
          <a:lstStyle/>
          <a:p>
            <a:r>
              <a:rPr lang="en-US"/>
              <a:t>Introduction to Remote Work</a:t>
            </a:r>
          </a:p>
        </p:txBody>
      </p:sp>
    </p:spTree>
    <p:extLst>
      <p:ext uri="{BB962C8B-B14F-4D97-AF65-F5344CB8AC3E}">
        <p14:creationId xmlns:p14="http://schemas.microsoft.com/office/powerpoint/2010/main" val="6721738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7276F-F88A-9EE7-50FA-0A59FFBB42BA}"/>
              </a:ext>
            </a:extLst>
          </p:cNvPr>
          <p:cNvSpPr>
            <a:spLocks noGrp="1"/>
          </p:cNvSpPr>
          <p:nvPr>
            <p:ph type="title"/>
          </p:nvPr>
        </p:nvSpPr>
        <p:spPr/>
        <p:txBody>
          <a:bodyPr anchor="ctr">
            <a:normAutofit/>
          </a:bodyPr>
          <a:lstStyle/>
          <a:p>
            <a:r>
              <a:rPr lang="en-US"/>
              <a:t>Definition and Key Concepts</a:t>
            </a:r>
          </a:p>
        </p:txBody>
      </p:sp>
      <p:pic>
        <p:nvPicPr>
          <p:cNvPr id="5" name="Picture Placeholder 4" descr="Video blog">
            <a:extLst>
              <a:ext uri="{FF2B5EF4-FFF2-40B4-BE49-F238E27FC236}">
                <a16:creationId xmlns:a16="http://schemas.microsoft.com/office/drawing/2014/main" id="{469C6C25-632E-4314-BB05-E04DA94792CF}"/>
              </a:ext>
            </a:extLst>
          </p:cNvPr>
          <p:cNvPicPr>
            <a:picLocks noGrp="1" noChangeAspect="1"/>
          </p:cNvPicPr>
          <p:nvPr>
            <p:ph type="pic" sz="quarter" idx="10"/>
          </p:nvPr>
        </p:nvPicPr>
        <p:blipFill>
          <a:blip r:embed="rId3"/>
          <a:srcRect l="23566" r="23566"/>
          <a:stretch/>
        </p:blipFill>
        <p:spPr>
          <a:noFill/>
        </p:spPr>
      </p:pic>
      <p:sp>
        <p:nvSpPr>
          <p:cNvPr id="3" name="Content Placeholder 2">
            <a:extLst>
              <a:ext uri="{FF2B5EF4-FFF2-40B4-BE49-F238E27FC236}">
                <a16:creationId xmlns:a16="http://schemas.microsoft.com/office/drawing/2014/main" id="{2094F64E-28D4-2FAD-2AAF-DCB2D880C32A}"/>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p:txBody>
          <a:bodyPr>
            <a:normAutofit/>
          </a:bodyPr>
          <a:lstStyle/>
          <a:p>
            <a:pPr marL="0" indent="0">
              <a:spcBef>
                <a:spcPts val="2500"/>
              </a:spcBef>
              <a:buNone/>
            </a:pPr>
            <a:r>
              <a:rPr lang="en-US" sz="1000" b="1"/>
              <a:t>Remote Work Definition</a:t>
            </a:r>
          </a:p>
          <a:p>
            <a:pPr marL="0" lvl="1" indent="0">
              <a:buNone/>
            </a:pPr>
            <a:r>
              <a:rPr lang="en-US" sz="1000"/>
              <a:t>Remote work allows employees to work outside of traditional office settings, providing flexibility and autonomy in their work arrangements.</a:t>
            </a:r>
          </a:p>
          <a:p>
            <a:pPr marL="0" indent="0">
              <a:spcBef>
                <a:spcPts val="2500"/>
              </a:spcBef>
              <a:buNone/>
            </a:pPr>
            <a:r>
              <a:rPr lang="en-US" sz="1000" b="1"/>
              <a:t>Telecommuting</a:t>
            </a:r>
          </a:p>
          <a:p>
            <a:pPr marL="0" lvl="1" indent="0">
              <a:buNone/>
            </a:pPr>
            <a:r>
              <a:rPr lang="en-US" sz="1000"/>
              <a:t>Telecommuting is a key aspect of remote work, enabling employees to perform their jobs from varied locations using technology.</a:t>
            </a:r>
          </a:p>
          <a:p>
            <a:pPr marL="0" indent="0">
              <a:spcBef>
                <a:spcPts val="2500"/>
              </a:spcBef>
              <a:buNone/>
            </a:pPr>
            <a:r>
              <a:rPr lang="en-US" sz="1000" b="1"/>
              <a:t>Flexible Work Arrangements</a:t>
            </a:r>
          </a:p>
          <a:p>
            <a:pPr marL="0" lvl="1" indent="0">
              <a:buNone/>
            </a:pPr>
            <a:r>
              <a:rPr lang="en-US" sz="1000"/>
              <a:t>Flexible work arrangements allow employees to choose their working hours and locations, promoting work-life balance and productivity.</a:t>
            </a:r>
          </a:p>
          <a:p>
            <a:pPr marL="0" indent="0">
              <a:spcBef>
                <a:spcPts val="2500"/>
              </a:spcBef>
              <a:buNone/>
            </a:pPr>
            <a:r>
              <a:rPr lang="en-US" sz="1000" b="1"/>
              <a:t>Technology in Remote Collaboration</a:t>
            </a:r>
          </a:p>
          <a:p>
            <a:pPr marL="0" lvl="1" indent="0">
              <a:buNone/>
            </a:pPr>
            <a:r>
              <a:rPr lang="en-US" sz="1000"/>
              <a:t>Technology plays a crucial role in facilitating remote collaboration, enabling teams to connect and communicate effectively regardless of location.</a:t>
            </a:r>
          </a:p>
        </p:txBody>
      </p:sp>
    </p:spTree>
    <p:extLst>
      <p:ext uri="{BB962C8B-B14F-4D97-AF65-F5344CB8AC3E}">
        <p14:creationId xmlns:p14="http://schemas.microsoft.com/office/powerpoint/2010/main" val="10416037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anim calcmode="lin" valueType="num">
                                      <p:cBhvr>
                                        <p:cTn id="8" dur="250" fill="hold"/>
                                        <p:tgtEl>
                                          <p:spTgt spid="3"/>
                                        </p:tgtEl>
                                        <p:attrNameLst>
                                          <p:attrName>ppt_x</p:attrName>
                                        </p:attrNameLst>
                                      </p:cBhvr>
                                      <p:tavLst>
                                        <p:tav tm="0">
                                          <p:val>
                                            <p:strVal val="#ppt_x"/>
                                          </p:val>
                                        </p:tav>
                                        <p:tav tm="100000">
                                          <p:val>
                                            <p:strVal val="#ppt_x"/>
                                          </p:val>
                                        </p:tav>
                                      </p:tavLst>
                                    </p:anim>
                                    <p:anim calcmode="lin" valueType="num">
                                      <p:cBhvr>
                                        <p:cTn id="9"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B3D3E-444C-7662-91DF-39E0B442690F}"/>
              </a:ext>
            </a:extLst>
          </p:cNvPr>
          <p:cNvSpPr>
            <a:spLocks noGrp="1"/>
          </p:cNvSpPr>
          <p:nvPr>
            <p:ph type="title"/>
          </p:nvPr>
        </p:nvSpPr>
        <p:spPr>
          <a:xfrm>
            <a:off x="841866" y="581935"/>
            <a:ext cx="5315094" cy="1010134"/>
          </a:xfrm>
        </p:spPr>
        <p:txBody>
          <a:bodyPr anchor="ctr">
            <a:normAutofit/>
          </a:bodyPr>
          <a:lstStyle/>
          <a:p>
            <a:r>
              <a:rPr lang="en-US"/>
              <a:t>Historical Context and Early Adopters</a:t>
            </a:r>
          </a:p>
        </p:txBody>
      </p:sp>
      <p:sp>
        <p:nvSpPr>
          <p:cNvPr id="3" name="Content Placeholder 2">
            <a:extLst>
              <a:ext uri="{FF2B5EF4-FFF2-40B4-BE49-F238E27FC236}">
                <a16:creationId xmlns:a16="http://schemas.microsoft.com/office/drawing/2014/main" id="{62DA7050-3CB0-732D-06A3-8BFA6447A755}"/>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41866" y="2191498"/>
            <a:ext cx="4830500" cy="3699544"/>
          </a:xfrm>
        </p:spPr>
        <p:txBody>
          <a:bodyPr>
            <a:normAutofit/>
          </a:bodyPr>
          <a:lstStyle/>
          <a:p>
            <a:pPr marL="0" indent="0">
              <a:spcBef>
                <a:spcPts val="2500"/>
              </a:spcBef>
              <a:buNone/>
            </a:pPr>
            <a:r>
              <a:rPr lang="en-US" sz="1400" b="1"/>
              <a:t>Origins in the 1970s</a:t>
            </a:r>
          </a:p>
          <a:p>
            <a:pPr marL="0" lvl="1" indent="0">
              <a:buNone/>
            </a:pPr>
            <a:r>
              <a:rPr lang="en-US" sz="1400"/>
              <a:t>The concept of remote work began in the 1970s with early adopters testing telecommuting, changing the workplace paradigm.</a:t>
            </a:r>
          </a:p>
          <a:p>
            <a:pPr marL="0" indent="0">
              <a:spcBef>
                <a:spcPts val="2500"/>
              </a:spcBef>
              <a:buNone/>
            </a:pPr>
            <a:r>
              <a:rPr lang="en-US" sz="1400" b="1"/>
              <a:t>Evolution Over the Years</a:t>
            </a:r>
          </a:p>
          <a:p>
            <a:pPr marL="0" lvl="1" indent="0">
              <a:buNone/>
            </a:pPr>
            <a:r>
              <a:rPr lang="en-US" sz="1400"/>
              <a:t>As remote work gained traction, various industries recognized its benefits, leading to wider acceptance and implementation.</a:t>
            </a:r>
          </a:p>
          <a:p>
            <a:pPr marL="0" indent="0">
              <a:spcBef>
                <a:spcPts val="2500"/>
              </a:spcBef>
              <a:buNone/>
            </a:pPr>
            <a:r>
              <a:rPr lang="en-US" sz="1400" b="1"/>
              <a:t>Current Popularity</a:t>
            </a:r>
          </a:p>
          <a:p>
            <a:pPr marL="0" lvl="1" indent="0">
              <a:buNone/>
            </a:pPr>
            <a:r>
              <a:rPr lang="en-US" sz="1400"/>
              <a:t>Today, remote work is a common practice across various sectors, driven by advancements in technology and changing work cultures.</a:t>
            </a:r>
          </a:p>
        </p:txBody>
      </p:sp>
      <p:pic>
        <p:nvPicPr>
          <p:cNvPr id="5" name="Picture Placeholder 4" descr="Paper chain people connected by computers instead of hands.">
            <a:extLst>
              <a:ext uri="{FF2B5EF4-FFF2-40B4-BE49-F238E27FC236}">
                <a16:creationId xmlns:a16="http://schemas.microsoft.com/office/drawing/2014/main" id="{E10ACFA7-39A9-4421-BE64-04D7AC0C3355}"/>
              </a:ext>
            </a:extLst>
          </p:cNvPr>
          <p:cNvPicPr>
            <a:picLocks noGrp="1" noChangeAspect="1"/>
          </p:cNvPicPr>
          <p:nvPr>
            <p:ph type="pic" sz="quarter" idx="10"/>
          </p:nvPr>
        </p:nvPicPr>
        <p:blipFill>
          <a:blip r:embed="rId3"/>
          <a:srcRect l="23229" r="23229"/>
          <a:stretch/>
        </p:blipFill>
        <p:spPr>
          <a:xfrm>
            <a:off x="7000701" y="10"/>
            <a:ext cx="5200895" cy="6556726"/>
          </a:xfrm>
          <a:noFill/>
        </p:spPr>
      </p:pic>
    </p:spTree>
    <p:extLst>
      <p:ext uri="{BB962C8B-B14F-4D97-AF65-F5344CB8AC3E}">
        <p14:creationId xmlns:p14="http://schemas.microsoft.com/office/powerpoint/2010/main" val="99172002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anim calcmode="lin" valueType="num">
                                      <p:cBhvr>
                                        <p:cTn id="8" dur="250" fill="hold"/>
                                        <p:tgtEl>
                                          <p:spTgt spid="3"/>
                                        </p:tgtEl>
                                        <p:attrNameLst>
                                          <p:attrName>ppt_x</p:attrName>
                                        </p:attrNameLst>
                                      </p:cBhvr>
                                      <p:tavLst>
                                        <p:tav tm="0">
                                          <p:val>
                                            <p:strVal val="#ppt_x"/>
                                          </p:val>
                                        </p:tav>
                                        <p:tav tm="100000">
                                          <p:val>
                                            <p:strVal val="#ppt_x"/>
                                          </p:val>
                                        </p:tav>
                                      </p:tavLst>
                                    </p:anim>
                                    <p:anim calcmode="lin" valueType="num">
                                      <p:cBhvr>
                                        <p:cTn id="9"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07B68-01D3-8BD9-C3E7-8C6B76AF43C3}"/>
              </a:ext>
            </a:extLst>
          </p:cNvPr>
          <p:cNvSpPr>
            <a:spLocks noGrp="1"/>
          </p:cNvSpPr>
          <p:nvPr>
            <p:ph type="title"/>
          </p:nvPr>
        </p:nvSpPr>
        <p:spPr>
          <a:xfrm>
            <a:off x="841866" y="581935"/>
            <a:ext cx="5315094" cy="1010134"/>
          </a:xfrm>
        </p:spPr>
        <p:txBody>
          <a:bodyPr anchor="ctr">
            <a:normAutofit/>
          </a:bodyPr>
          <a:lstStyle/>
          <a:p>
            <a:r>
              <a:rPr lang="en-US"/>
              <a:t>Catalysts for the Growth of Remote Work</a:t>
            </a:r>
          </a:p>
        </p:txBody>
      </p:sp>
      <p:sp>
        <p:nvSpPr>
          <p:cNvPr id="3" name="Content Placeholder 2">
            <a:extLst>
              <a:ext uri="{FF2B5EF4-FFF2-40B4-BE49-F238E27FC236}">
                <a16:creationId xmlns:a16="http://schemas.microsoft.com/office/drawing/2014/main" id="{1D0BCDA8-F014-CB52-F3C8-50E9030F7E82}"/>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41866" y="2191498"/>
            <a:ext cx="4830500" cy="3699544"/>
          </a:xfrm>
        </p:spPr>
        <p:txBody>
          <a:bodyPr>
            <a:normAutofit/>
          </a:bodyPr>
          <a:lstStyle/>
          <a:p>
            <a:pPr marL="0" indent="0">
              <a:spcBef>
                <a:spcPts val="2500"/>
              </a:spcBef>
              <a:buNone/>
            </a:pPr>
            <a:r>
              <a:rPr lang="en-US" sz="1400" b="1"/>
              <a:t>Technological Advancements</a:t>
            </a:r>
          </a:p>
          <a:p>
            <a:pPr marL="0" lvl="1" indent="0">
              <a:buNone/>
            </a:pPr>
            <a:r>
              <a:rPr lang="en-US" sz="1400"/>
              <a:t>Innovations in technology have made remote work more feasible and efficient, enabling seamless communication and collaboration.</a:t>
            </a:r>
          </a:p>
          <a:p>
            <a:pPr marL="0" indent="0">
              <a:spcBef>
                <a:spcPts val="2500"/>
              </a:spcBef>
              <a:buNone/>
            </a:pPr>
            <a:r>
              <a:rPr lang="en-US" sz="1400" b="1"/>
              <a:t>Changing Workforce Demographics</a:t>
            </a:r>
          </a:p>
          <a:p>
            <a:pPr marL="0" lvl="1" indent="0">
              <a:buNone/>
            </a:pPr>
            <a:r>
              <a:rPr lang="en-US" sz="1400"/>
              <a:t>The workforce is becoming increasingly diverse, with more individuals seeking flexibility in their work environments.</a:t>
            </a:r>
          </a:p>
          <a:p>
            <a:pPr marL="0" indent="0">
              <a:spcBef>
                <a:spcPts val="2500"/>
              </a:spcBef>
              <a:buNone/>
            </a:pPr>
            <a:r>
              <a:rPr lang="en-US" sz="1400" b="1"/>
              <a:t>Impact of the Global Pandemic</a:t>
            </a:r>
          </a:p>
          <a:p>
            <a:pPr marL="0" lvl="1" indent="0">
              <a:buNone/>
            </a:pPr>
            <a:r>
              <a:rPr lang="en-US" sz="1400"/>
              <a:t>The global pandemic accelerated the shift to remote work, compelling organizations to adapt quickly to new working conditions.</a:t>
            </a:r>
          </a:p>
        </p:txBody>
      </p:sp>
      <p:pic>
        <p:nvPicPr>
          <p:cNvPr id="5" name="Picture Placeholder 4" descr="Working from home after coronavirus pandemic">
            <a:extLst>
              <a:ext uri="{FF2B5EF4-FFF2-40B4-BE49-F238E27FC236}">
                <a16:creationId xmlns:a16="http://schemas.microsoft.com/office/drawing/2014/main" id="{1CB9BEE8-42FA-4418-8B94-638E85434F92}"/>
              </a:ext>
            </a:extLst>
          </p:cNvPr>
          <p:cNvPicPr>
            <a:picLocks noGrp="1" noChangeAspect="1"/>
          </p:cNvPicPr>
          <p:nvPr>
            <p:ph type="pic" sz="quarter" idx="10"/>
          </p:nvPr>
        </p:nvPicPr>
        <p:blipFill>
          <a:blip r:embed="rId3"/>
          <a:srcRect l="22634" r="22634"/>
          <a:stretch/>
        </p:blipFill>
        <p:spPr>
          <a:xfrm>
            <a:off x="7000701" y="19"/>
            <a:ext cx="5200895" cy="6556708"/>
          </a:xfrm>
          <a:noFill/>
        </p:spPr>
      </p:pic>
    </p:spTree>
    <p:extLst>
      <p:ext uri="{BB962C8B-B14F-4D97-AF65-F5344CB8AC3E}">
        <p14:creationId xmlns:p14="http://schemas.microsoft.com/office/powerpoint/2010/main" val="22336437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anim calcmode="lin" valueType="num">
                                      <p:cBhvr>
                                        <p:cTn id="8" dur="250" fill="hold"/>
                                        <p:tgtEl>
                                          <p:spTgt spid="3"/>
                                        </p:tgtEl>
                                        <p:attrNameLst>
                                          <p:attrName>ppt_x</p:attrName>
                                        </p:attrNameLst>
                                      </p:cBhvr>
                                      <p:tavLst>
                                        <p:tav tm="0">
                                          <p:val>
                                            <p:strVal val="#ppt_x"/>
                                          </p:val>
                                        </p:tav>
                                        <p:tav tm="100000">
                                          <p:val>
                                            <p:strVal val="#ppt_x"/>
                                          </p:val>
                                        </p:tav>
                                      </p:tavLst>
                                    </p:anim>
                                    <p:anim calcmode="lin" valueType="num">
                                      <p:cBhvr>
                                        <p:cTn id="9"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D514F-397C-7EBE-ABC1-B7E1299C72A3}"/>
              </a:ext>
            </a:extLst>
          </p:cNvPr>
          <p:cNvSpPr>
            <a:spLocks noGrp="1"/>
          </p:cNvSpPr>
          <p:nvPr>
            <p:ph type="title"/>
          </p:nvPr>
        </p:nvSpPr>
        <p:spPr>
          <a:xfrm>
            <a:off x="1478280" y="2362529"/>
            <a:ext cx="9235440" cy="2132942"/>
          </a:xfrm>
        </p:spPr>
        <p:txBody>
          <a:bodyPr anchor="ctr">
            <a:normAutofit/>
          </a:bodyPr>
          <a:lstStyle/>
          <a:p>
            <a:r>
              <a:rPr lang="en-US"/>
              <a:t>Technological Advancements Enabling Remote Work</a:t>
            </a:r>
          </a:p>
        </p:txBody>
      </p:sp>
    </p:spTree>
    <p:extLst>
      <p:ext uri="{BB962C8B-B14F-4D97-AF65-F5344CB8AC3E}">
        <p14:creationId xmlns:p14="http://schemas.microsoft.com/office/powerpoint/2010/main" val="410408667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962E6-9178-A571-46EA-3028ED515618}"/>
              </a:ext>
            </a:extLst>
          </p:cNvPr>
          <p:cNvSpPr>
            <a:spLocks noGrp="1"/>
          </p:cNvSpPr>
          <p:nvPr>
            <p:ph type="title"/>
          </p:nvPr>
        </p:nvSpPr>
        <p:spPr>
          <a:xfrm>
            <a:off x="841866" y="581935"/>
            <a:ext cx="5315094" cy="1010134"/>
          </a:xfrm>
        </p:spPr>
        <p:txBody>
          <a:bodyPr anchor="ctr">
            <a:normAutofit/>
          </a:bodyPr>
          <a:lstStyle/>
          <a:p>
            <a:r>
              <a:rPr lang="en-US"/>
              <a:t>Development of Communication Tools</a:t>
            </a:r>
          </a:p>
        </p:txBody>
      </p:sp>
      <p:sp>
        <p:nvSpPr>
          <p:cNvPr id="3" name="Content Placeholder 2">
            <a:extLst>
              <a:ext uri="{FF2B5EF4-FFF2-40B4-BE49-F238E27FC236}">
                <a16:creationId xmlns:a16="http://schemas.microsoft.com/office/drawing/2014/main" id="{3B71A0D1-CA01-78FF-238A-0E173301F293}"/>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41866" y="2191498"/>
            <a:ext cx="4830500" cy="3699544"/>
          </a:xfrm>
        </p:spPr>
        <p:txBody>
          <a:bodyPr>
            <a:normAutofit/>
          </a:bodyPr>
          <a:lstStyle/>
          <a:p>
            <a:pPr marL="0" indent="0">
              <a:spcBef>
                <a:spcPts val="2500"/>
              </a:spcBef>
              <a:buNone/>
            </a:pPr>
            <a:r>
              <a:rPr lang="en-US" sz="1400" b="1"/>
              <a:t>Revolutionizing Team Communication</a:t>
            </a:r>
          </a:p>
          <a:p>
            <a:pPr marL="0" lvl="1" indent="0">
              <a:buNone/>
            </a:pPr>
            <a:r>
              <a:rPr lang="en-US" sz="1400"/>
              <a:t>Modern communication tools have transformed how teams communicate, making interactions more efficient and effective.</a:t>
            </a:r>
          </a:p>
          <a:p>
            <a:pPr marL="0" indent="0">
              <a:spcBef>
                <a:spcPts val="2500"/>
              </a:spcBef>
              <a:buNone/>
            </a:pPr>
            <a:r>
              <a:rPr lang="en-US" sz="1400" b="1"/>
              <a:t>Features of Modern Tools</a:t>
            </a:r>
          </a:p>
          <a:p>
            <a:pPr marL="0" lvl="1" indent="0">
              <a:buNone/>
            </a:pPr>
            <a:r>
              <a:rPr lang="en-US" sz="1400"/>
              <a:t>These platforms offer features like video conferencing, instant messaging, and file sharing, crucial for remote collaboration.</a:t>
            </a:r>
          </a:p>
          <a:p>
            <a:pPr marL="0" indent="0">
              <a:spcBef>
                <a:spcPts val="2500"/>
              </a:spcBef>
              <a:buNone/>
            </a:pPr>
            <a:r>
              <a:rPr lang="en-US" sz="1400" b="1"/>
              <a:t>Enhancing Remote Interactions</a:t>
            </a:r>
          </a:p>
          <a:p>
            <a:pPr marL="0" lvl="1" indent="0">
              <a:buNone/>
            </a:pPr>
            <a:r>
              <a:rPr lang="en-US" sz="1400"/>
              <a:t>Communication tools enhance remote interactions, bridging geographical gaps and fostering teamwork.</a:t>
            </a:r>
          </a:p>
        </p:txBody>
      </p:sp>
      <p:pic>
        <p:nvPicPr>
          <p:cNvPr id="5" name="Picture Placeholder 4" descr="Business video call meeting on laptop at home">
            <a:extLst>
              <a:ext uri="{FF2B5EF4-FFF2-40B4-BE49-F238E27FC236}">
                <a16:creationId xmlns:a16="http://schemas.microsoft.com/office/drawing/2014/main" id="{CAC521FE-E709-4D4C-AFC4-65D5BD3DAC67}"/>
              </a:ext>
            </a:extLst>
          </p:cNvPr>
          <p:cNvPicPr>
            <a:picLocks noGrp="1" noChangeAspect="1"/>
          </p:cNvPicPr>
          <p:nvPr>
            <p:ph type="pic" sz="quarter" idx="10"/>
          </p:nvPr>
        </p:nvPicPr>
        <p:blipFill>
          <a:blip r:embed="rId3"/>
          <a:srcRect l="25053" r="23587" b="2"/>
          <a:stretch/>
        </p:blipFill>
        <p:spPr>
          <a:xfrm>
            <a:off x="7000701" y="10"/>
            <a:ext cx="5200895" cy="6556736"/>
          </a:xfrm>
          <a:noFill/>
        </p:spPr>
      </p:pic>
    </p:spTree>
    <p:extLst>
      <p:ext uri="{BB962C8B-B14F-4D97-AF65-F5344CB8AC3E}">
        <p14:creationId xmlns:p14="http://schemas.microsoft.com/office/powerpoint/2010/main" val="290922386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anim calcmode="lin" valueType="num">
                                      <p:cBhvr>
                                        <p:cTn id="8" dur="250" fill="hold"/>
                                        <p:tgtEl>
                                          <p:spTgt spid="3"/>
                                        </p:tgtEl>
                                        <p:attrNameLst>
                                          <p:attrName>ppt_x</p:attrName>
                                        </p:attrNameLst>
                                      </p:cBhvr>
                                      <p:tavLst>
                                        <p:tav tm="0">
                                          <p:val>
                                            <p:strVal val="#ppt_x"/>
                                          </p:val>
                                        </p:tav>
                                        <p:tav tm="100000">
                                          <p:val>
                                            <p:strVal val="#ppt_x"/>
                                          </p:val>
                                        </p:tav>
                                      </p:tavLst>
                                    </p:anim>
                                    <p:anim calcmode="lin" valueType="num">
                                      <p:cBhvr>
                                        <p:cTn id="9"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B149C-2ED8-7E6E-F92C-A01F6F450CB9}"/>
              </a:ext>
            </a:extLst>
          </p:cNvPr>
          <p:cNvSpPr>
            <a:spLocks noGrp="1"/>
          </p:cNvSpPr>
          <p:nvPr>
            <p:ph type="title"/>
          </p:nvPr>
        </p:nvSpPr>
        <p:spPr>
          <a:xfrm>
            <a:off x="601883" y="285504"/>
            <a:ext cx="8634713" cy="941411"/>
          </a:xfrm>
        </p:spPr>
        <p:txBody>
          <a:bodyPr anchor="ctr">
            <a:normAutofit/>
          </a:bodyPr>
          <a:lstStyle/>
          <a:p>
            <a:r>
              <a:rPr lang="en-US" sz="3000"/>
              <a:t>Cloud Computing and Collaboration Software</a:t>
            </a:r>
          </a:p>
        </p:txBody>
      </p:sp>
      <p:graphicFrame>
        <p:nvGraphicFramePr>
          <p:cNvPr id="5" name="Content Placeholder 5">
            <a:extLst>
              <a:ext uri="{FF2B5EF4-FFF2-40B4-BE49-F238E27FC236}">
                <a16:creationId xmlns:a16="http://schemas.microsoft.com/office/drawing/2014/main" id="{3858BAD0-66E4-4AE3-9537-61DD570C200F}"/>
              </a:ext>
            </a:extLst>
          </p:cNvPr>
          <p:cNvGraphicFramePr>
            <a:graphicFrameLocks noGrp="1"/>
          </p:cNvGraphicFramePr>
          <p:nvPr>
            <p:ph sz="quarter" idx="13"/>
            <p:extLst>
              <p:ext uri="{D42A27DB-BD31-4B8C-83A1-F6EECF244321}">
                <p14:modId xmlns:p14="http://schemas.microsoft.com/office/powerpoint/2010/main" val="1787270580"/>
              </p:ext>
              <p:ext uri="{E7BDC344-281C-4309-B0C6-D0EE65EED2A8}">
                <p202:designPr xmlns:p202="http://schemas.microsoft.com/office/powerpoint/2020/02/main">
                  <p202:designTagLst>
                    <p202:designTag name="ARCH:1:CLS" val="InformationBlock"/>
                    <p202:designTag name="ARCH:1:VSVAR" val="VisualTitledTextBox"/>
                  </p202:designTagLst>
                </p202:designPr>
              </p:ext>
            </p:extLst>
          </p:nvPr>
        </p:nvGraphicFramePr>
        <p:xfrm>
          <a:off x="644324" y="1597305"/>
          <a:ext cx="10903351" cy="47745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17682774"/>
      </p:ext>
    </p:extLst>
  </p:cSld>
  <p:clrMapOvr>
    <a:masterClrMapping/>
  </p:clrMapOvr>
  <p:transition>
    <p:fade/>
  </p:transition>
</p:sld>
</file>

<file path=ppt/theme/theme1.xml><?xml version="1.0" encoding="utf-8"?>
<a:theme xmlns:a="http://schemas.openxmlformats.org/drawingml/2006/main" name="Copilot_10 (Template2)">
  <a:themeElements>
    <a:clrScheme name="EliteColors - Toxic Steel">
      <a:dk1>
        <a:sysClr val="windowText" lastClr="000000"/>
      </a:dk1>
      <a:lt1>
        <a:sysClr val="window" lastClr="FFFFFF"/>
      </a:lt1>
      <a:dk2>
        <a:srgbClr val="44546A"/>
      </a:dk2>
      <a:lt2>
        <a:srgbClr val="E7E6E6"/>
      </a:lt2>
      <a:accent1>
        <a:srgbClr val="0CF574"/>
      </a:accent1>
      <a:accent2>
        <a:srgbClr val="3A1772"/>
      </a:accent2>
      <a:accent3>
        <a:srgbClr val="0471A6"/>
      </a:accent3>
      <a:accent4>
        <a:srgbClr val="4CB5AE"/>
      </a:accent4>
      <a:accent5>
        <a:srgbClr val="E6EAEE"/>
      </a:accent5>
      <a:accent6>
        <a:srgbClr val="E6EAEE"/>
      </a:accent6>
      <a:hlink>
        <a:srgbClr val="0563C1"/>
      </a:hlink>
      <a:folHlink>
        <a:srgbClr val="954F72"/>
      </a:folHlink>
    </a:clrScheme>
    <a:fontScheme name="Poppins Bold + Light">
      <a:majorFont>
        <a:latin typeface="Poppins Bold"/>
        <a:ea typeface=""/>
        <a:cs typeface=""/>
      </a:majorFont>
      <a:minorFont>
        <a:latin typeface="Poppin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Copilot_10 (Template2)" id="{5D66547B-05EC-449C-B2A8-A9F51A1CF238}" vid="{A38D6EA4-8EC5-44E4-803C-1E81F2A1208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Copilot_10 (Template2)</Template>
  <TotalTime>4</TotalTime>
  <Words>2090</Words>
  <Application>Microsoft Office PowerPoint</Application>
  <PresentationFormat>Widescreen</PresentationFormat>
  <Paragraphs>175</Paragraphs>
  <Slides>23</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Poppins Bold</vt:lpstr>
      <vt:lpstr>Aptos</vt:lpstr>
      <vt:lpstr>Poppins Light</vt:lpstr>
      <vt:lpstr>Arial</vt:lpstr>
      <vt:lpstr>Copilot_10 (Template2)</vt:lpstr>
      <vt:lpstr>The Rise of Remote Work: Transforming the Modern Workplace</vt:lpstr>
      <vt:lpstr>Agenda Items</vt:lpstr>
      <vt:lpstr>Introduction to Remote Work</vt:lpstr>
      <vt:lpstr>Definition and Key Concepts</vt:lpstr>
      <vt:lpstr>Historical Context and Early Adopters</vt:lpstr>
      <vt:lpstr>Catalysts for the Growth of Remote Work</vt:lpstr>
      <vt:lpstr>Technological Advancements Enabling Remote Work</vt:lpstr>
      <vt:lpstr>Development of Communication Tools</vt:lpstr>
      <vt:lpstr>Cloud Computing and Collaboration Software</vt:lpstr>
      <vt:lpstr>Cybersecurity and Data Management</vt:lpstr>
      <vt:lpstr>Benefits of Remote Work</vt:lpstr>
      <vt:lpstr>Increased Flexibility and Work-Life Balance</vt:lpstr>
      <vt:lpstr>Cost Savings and Environmental Impact</vt:lpstr>
      <vt:lpstr>Access to a Global Talent Pool</vt:lpstr>
      <vt:lpstr>Challenges and Solutions in Remote Work</vt:lpstr>
      <vt:lpstr>Isolation and Maintaining Team Cohesion</vt:lpstr>
      <vt:lpstr>Productivity and Time Management</vt:lpstr>
      <vt:lpstr>Ensuring Effective Communication</vt:lpstr>
      <vt:lpstr>The Future of Remote Work</vt:lpstr>
      <vt:lpstr>Predictions for Post-Pandemic Workplace</vt:lpstr>
      <vt:lpstr>Hybrid Work Models</vt:lpstr>
      <vt:lpstr>Impact on Urbanization and Real Estate</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Andrew P</dc:creator>
  <cp:lastModifiedBy>Andrew P</cp:lastModifiedBy>
  <cp:revision>1</cp:revision>
  <dcterms:created xsi:type="dcterms:W3CDTF">2025-02-12T07:50:16Z</dcterms:created>
  <dcterms:modified xsi:type="dcterms:W3CDTF">2025-02-12T07:55:15Z</dcterms:modified>
</cp:coreProperties>
</file>

<file path=docProps/thumbnail.jpeg>
</file>